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3"/>
  </p:notesMasterIdLst>
  <p:sldIdLst>
    <p:sldId id="256" r:id="rId2"/>
    <p:sldId id="259" r:id="rId3"/>
    <p:sldId id="257" r:id="rId4"/>
    <p:sldId id="258" r:id="rId5"/>
    <p:sldId id="260" r:id="rId6"/>
    <p:sldId id="261" r:id="rId7"/>
    <p:sldId id="262" r:id="rId8"/>
    <p:sldId id="263" r:id="rId9"/>
    <p:sldId id="264" r:id="rId10"/>
    <p:sldId id="265" r:id="rId11"/>
    <p:sldId id="284" r:id="rId12"/>
    <p:sldId id="283" r:id="rId13"/>
    <p:sldId id="266" r:id="rId14"/>
    <p:sldId id="285" r:id="rId15"/>
    <p:sldId id="286" r:id="rId16"/>
    <p:sldId id="287" r:id="rId17"/>
    <p:sldId id="280" r:id="rId18"/>
    <p:sldId id="315" r:id="rId19"/>
    <p:sldId id="317" r:id="rId20"/>
    <p:sldId id="281" r:id="rId21"/>
    <p:sldId id="316" r:id="rId22"/>
    <p:sldId id="318" r:id="rId23"/>
    <p:sldId id="319" r:id="rId24"/>
    <p:sldId id="320" r:id="rId25"/>
    <p:sldId id="282" r:id="rId26"/>
    <p:sldId id="278" r:id="rId27"/>
    <p:sldId id="279" r:id="rId28"/>
    <p:sldId id="267" r:id="rId29"/>
    <p:sldId id="268" r:id="rId30"/>
    <p:sldId id="269" r:id="rId31"/>
    <p:sldId id="270" r:id="rId32"/>
    <p:sldId id="271" r:id="rId33"/>
    <p:sldId id="272" r:id="rId34"/>
    <p:sldId id="273" r:id="rId35"/>
    <p:sldId id="274" r:id="rId36"/>
    <p:sldId id="275" r:id="rId37"/>
    <p:sldId id="276" r:id="rId38"/>
    <p:sldId id="277" r:id="rId39"/>
    <p:sldId id="288" r:id="rId40"/>
    <p:sldId id="308" r:id="rId41"/>
    <p:sldId id="289" r:id="rId42"/>
    <p:sldId id="309" r:id="rId43"/>
    <p:sldId id="290" r:id="rId44"/>
    <p:sldId id="310" r:id="rId45"/>
    <p:sldId id="291" r:id="rId46"/>
    <p:sldId id="295" r:id="rId47"/>
    <p:sldId id="296" r:id="rId48"/>
    <p:sldId id="314" r:id="rId49"/>
    <p:sldId id="293" r:id="rId50"/>
    <p:sldId id="292" r:id="rId51"/>
    <p:sldId id="294" r:id="rId52"/>
    <p:sldId id="313" r:id="rId53"/>
    <p:sldId id="321" r:id="rId54"/>
    <p:sldId id="322" r:id="rId55"/>
    <p:sldId id="323" r:id="rId56"/>
    <p:sldId id="327" r:id="rId57"/>
    <p:sldId id="325" r:id="rId58"/>
    <p:sldId id="326" r:id="rId59"/>
    <p:sldId id="328" r:id="rId60"/>
    <p:sldId id="311" r:id="rId61"/>
    <p:sldId id="297" r:id="rId62"/>
    <p:sldId id="298" r:id="rId63"/>
    <p:sldId id="299" r:id="rId64"/>
    <p:sldId id="301" r:id="rId65"/>
    <p:sldId id="302" r:id="rId66"/>
    <p:sldId id="303" r:id="rId67"/>
    <p:sldId id="304" r:id="rId68"/>
    <p:sldId id="305" r:id="rId69"/>
    <p:sldId id="306" r:id="rId70"/>
    <p:sldId id="307" r:id="rId71"/>
    <p:sldId id="300" r:id="rId7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63"/>
  </p:normalViewPr>
  <p:slideViewPr>
    <p:cSldViewPr snapToGrid="0" snapToObjects="1">
      <p:cViewPr varScale="1">
        <p:scale>
          <a:sx n="104" d="100"/>
          <a:sy n="104" d="100"/>
        </p:scale>
        <p:origin x="232" y="4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C92713-D31D-6A4D-A02A-D77E4A7C6E52}" type="datetimeFigureOut">
              <a:rPr lang="en-US" smtClean="0"/>
              <a:t>7/26/21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424240-9CBE-464C-8F70-7AD42FBEC4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0306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perfectrejcode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424240-9CBE-464C-8F70-7AD42FBEC4D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4462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(new </a:t>
            </a:r>
            <a:r>
              <a:rPr lang="en-US" sz="1200" dirty="0" err="1"/>
              <a:t>subsetting</a:t>
            </a:r>
            <a:r>
              <a:rPr lang="en-US" sz="1200" dirty="0"/>
              <a:t>)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424240-9CBE-464C-8F70-7AD42FBEC4D3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0601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13 </a:t>
            </a:r>
            <a:r>
              <a:rPr lang="en-US" dirty="0" err="1"/>
              <a:t>ct</a:t>
            </a:r>
            <a:r>
              <a:rPr lang="en-US" dirty="0"/>
              <a:t> ref: B cell=</a:t>
            </a:r>
            <a:r>
              <a:rPr lang="en-US" dirty="0" err="1"/>
              <a:t>nb+cb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424240-9CBE-464C-8F70-7AD42FBEC4D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4838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13 </a:t>
            </a:r>
            <a:r>
              <a:rPr lang="en-US" dirty="0" err="1"/>
              <a:t>ct</a:t>
            </a:r>
            <a:r>
              <a:rPr lang="en-US" dirty="0"/>
              <a:t> ref: B cell=</a:t>
            </a:r>
            <a:r>
              <a:rPr lang="en-US" dirty="0" err="1"/>
              <a:t>nb+cb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424240-9CBE-464C-8F70-7AD42FBEC4D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1055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13 </a:t>
            </a:r>
            <a:r>
              <a:rPr lang="en-US" dirty="0" err="1"/>
              <a:t>ct</a:t>
            </a:r>
            <a:r>
              <a:rPr lang="en-US" dirty="0"/>
              <a:t> ref: B cell=</a:t>
            </a:r>
            <a:r>
              <a:rPr lang="en-US" dirty="0" err="1"/>
              <a:t>nb+cb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424240-9CBE-464C-8F70-7AD42FBEC4D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0718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13 </a:t>
            </a:r>
            <a:r>
              <a:rPr lang="en-US" dirty="0" err="1"/>
              <a:t>ct</a:t>
            </a:r>
            <a:r>
              <a:rPr lang="en-US" dirty="0"/>
              <a:t> ref: B cell=</a:t>
            </a:r>
            <a:r>
              <a:rPr lang="en-US" dirty="0" err="1"/>
              <a:t>nb+cb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424240-9CBE-464C-8F70-7AD42FBEC4D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2854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424240-9CBE-464C-8F70-7AD42FBEC4D3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2996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Bcell</a:t>
            </a:r>
            <a:r>
              <a:rPr lang="en-US" dirty="0"/>
              <a:t>=</a:t>
            </a:r>
            <a:r>
              <a:rPr lang="en-US" dirty="0" err="1"/>
              <a:t>nb+cb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424240-9CBE-464C-8F70-7AD42FBEC4D3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9396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Bcell</a:t>
            </a:r>
            <a:r>
              <a:rPr lang="en-US" dirty="0"/>
              <a:t>=</a:t>
            </a:r>
            <a:r>
              <a:rPr lang="en-US" dirty="0" err="1"/>
              <a:t>nb+cb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424240-9CBE-464C-8F70-7AD42FBEC4D3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9227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(new </a:t>
            </a:r>
            <a:r>
              <a:rPr lang="en-US" sz="1200" dirty="0" err="1"/>
              <a:t>subsetting</a:t>
            </a:r>
            <a:r>
              <a:rPr lang="en-US" sz="1200" dirty="0"/>
              <a:t>)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424240-9CBE-464C-8F70-7AD42FBEC4D3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4926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0B80C6-8B20-ED41-8756-D1C5B533AC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E56B9-252D-FF45-87A4-F6F9434970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375FC3-BF87-2D4F-91E4-4C4D761D8A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3759C-4842-CA45-BDA8-0235F8044E67}" type="datetimeFigureOut">
              <a:rPr lang="en-US" smtClean="0"/>
              <a:t>7/26/21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4FC2B5-B63D-2947-A549-B887F61592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969E5C-E5BC-AC4F-A317-ED63C4FFF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3C1D6-59C8-024E-BA94-A83FBB7309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8312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BA573F-E3EF-4640-BC71-F842EEEA97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B5156C-BC7E-9642-8E35-E3DCA90BB8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6CE36F-ECE0-D840-8C9F-E593470D8D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3759C-4842-CA45-BDA8-0235F8044E67}" type="datetimeFigureOut">
              <a:rPr lang="en-US" smtClean="0"/>
              <a:t>7/26/21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1D88DE-5DE0-5049-ADF2-9F62EE8A75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37654C-60A9-5547-B365-067D16BC6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3C1D6-59C8-024E-BA94-A83FBB7309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2275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EB23EC-0298-2B4D-9C23-BAADDDB7020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647FD76-A1FA-364C-97B7-5E4E1ABCC7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BB481F-CB54-E046-8BD6-3EA5A80EE9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3759C-4842-CA45-BDA8-0235F8044E67}" type="datetimeFigureOut">
              <a:rPr lang="en-US" smtClean="0"/>
              <a:t>7/26/21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D3552A-7D4F-C044-BB0A-B36692F83F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8345B8-8386-774D-A909-F967493D5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3C1D6-59C8-024E-BA94-A83FBB7309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024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62BB3-1681-7342-BF33-4B31528EA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B4A69-6367-9244-863B-A96AA00D35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18E8C5-A0B1-A341-8EB5-258C24CE8B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3759C-4842-CA45-BDA8-0235F8044E67}" type="datetimeFigureOut">
              <a:rPr lang="en-US" smtClean="0"/>
              <a:t>7/26/21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CB7C4E-1579-C543-A67C-AE7E8681BC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02E851-A98B-E74F-B5F4-552FA13109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3C1D6-59C8-024E-BA94-A83FBB7309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0964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24796E-9AD1-4C49-B3CA-23D6E30C09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4BC9F4-537B-FA46-8D7C-C300DC834D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AE14DE-87A3-6045-8AF4-6027FF8AF9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3759C-4842-CA45-BDA8-0235F8044E67}" type="datetimeFigureOut">
              <a:rPr lang="en-US" smtClean="0"/>
              <a:t>7/26/21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9BC721-7626-C24E-8D49-88FF7A95BC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DEF6EB-A42B-3945-82A2-8516BF383F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3C1D6-59C8-024E-BA94-A83FBB7309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7765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774A0A-334E-6B41-A294-CA2E66392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B92B62-747D-9444-97A8-54324F63C79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5D600F-EDF1-8740-A366-AF6F6A1D90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2C7D9B-23CF-CC4C-9FEE-3569DF9FC6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3759C-4842-CA45-BDA8-0235F8044E67}" type="datetimeFigureOut">
              <a:rPr lang="en-US" smtClean="0"/>
              <a:t>7/26/21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86BC34-C707-1E40-9AFE-2F26A8C24F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015E8C-6D2E-424F-8DDF-6DEAE4D0E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3C1D6-59C8-024E-BA94-A83FBB7309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8756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6C3BCE-FCD4-E345-AE97-9F3C333517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3D4AD9-F084-B445-AC14-46A244AAA0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FEB979-E83C-E74B-B794-98889FFEC3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A5CE862-FDE4-0240-9277-F4CE576C06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1F8BFCB-7FD3-1041-913B-2633A08CAB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5FB562B-F136-F54B-A9C7-395A6EFDDB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3759C-4842-CA45-BDA8-0235F8044E67}" type="datetimeFigureOut">
              <a:rPr lang="en-US" smtClean="0"/>
              <a:t>7/26/21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13901A-49B6-D74C-B931-65FAE90CDF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A883FD4-C320-0A4A-8D83-4711840D76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3C1D6-59C8-024E-BA94-A83FBB7309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0098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35B518-D3EF-3C44-914D-56FE442C95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FB317B0-CC84-4E44-8B5D-CD4D651849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3759C-4842-CA45-BDA8-0235F8044E67}" type="datetimeFigureOut">
              <a:rPr lang="en-US" smtClean="0"/>
              <a:t>7/26/21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5A5626-1EF9-024A-9FAD-1404FC28D5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E616FB-A0F9-2447-ABE1-21ED0A34D5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3C1D6-59C8-024E-BA94-A83FBB7309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7050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ED62017-3DED-DE4D-B972-B2AEFC8531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3759C-4842-CA45-BDA8-0235F8044E67}" type="datetimeFigureOut">
              <a:rPr lang="en-US" smtClean="0"/>
              <a:t>7/26/21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D6992E0-9CD4-5D46-A630-4B9D450A6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12FD07-E224-6D44-A75D-CA684E4865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3C1D6-59C8-024E-BA94-A83FBB7309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6477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EBB384-EB2E-5146-A25E-32F33821E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15A79A-C6C1-E646-AED0-EB414F14C9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E35302-8D08-2643-A923-AF7B426903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EC4DBD-4DAC-7343-AF0F-3F718A823C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3759C-4842-CA45-BDA8-0235F8044E67}" type="datetimeFigureOut">
              <a:rPr lang="en-US" smtClean="0"/>
              <a:t>7/26/21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8D6AD9-B0AD-AC48-9A50-5CF2E010A0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904D82-2C5E-7043-905E-657B233C07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3C1D6-59C8-024E-BA94-A83FBB7309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6127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643E1C-4190-4041-B22D-3D506CD6DF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35BEC43-F3EE-704F-9CA9-8B5BDE83BF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662814-32D5-CE4C-8195-69D9F4F2C4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393AC4-FD76-9549-B48C-FCEBCCE7B1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3759C-4842-CA45-BDA8-0235F8044E67}" type="datetimeFigureOut">
              <a:rPr lang="en-US" smtClean="0"/>
              <a:t>7/26/21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54BF06-3AE1-4B4A-B53D-55AB8258B3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B4C56C-66D9-554A-9469-960244536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3C1D6-59C8-024E-BA94-A83FBB7309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4898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32036D6-0D93-B545-81CA-814882051E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08184D-9B03-9540-967D-12C344987F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FC324F-878B-B84F-8B89-57E7365BAB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C3759C-4842-CA45-BDA8-0235F8044E67}" type="datetimeFigureOut">
              <a:rPr lang="en-US" smtClean="0"/>
              <a:t>7/26/21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389D64-9B94-5546-A423-0B6349C091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D94A9-0B0E-1F47-A48E-D9141B8D59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43C1D6-59C8-024E-BA94-A83FBB7309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5491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Relationship Id="rId9" Type="http://schemas.openxmlformats.org/officeDocument/2006/relationships/image" Target="../media/image6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76.png"/><Relationship Id="rId7" Type="http://schemas.openxmlformats.org/officeDocument/2006/relationships/image" Target="../media/image80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Relationship Id="rId9" Type="http://schemas.openxmlformats.org/officeDocument/2006/relationships/image" Target="../media/image82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84.png"/><Relationship Id="rId7" Type="http://schemas.openxmlformats.org/officeDocument/2006/relationships/image" Target="../media/image88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Relationship Id="rId9" Type="http://schemas.openxmlformats.org/officeDocument/2006/relationships/image" Target="../media/image9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3" Type="http://schemas.openxmlformats.org/officeDocument/2006/relationships/image" Target="../media/image102.png"/><Relationship Id="rId7" Type="http://schemas.openxmlformats.org/officeDocument/2006/relationships/image" Target="../media/image106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Relationship Id="rId9" Type="http://schemas.openxmlformats.org/officeDocument/2006/relationships/image" Target="../media/image108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image" Target="../media/image110.png"/><Relationship Id="rId7" Type="http://schemas.openxmlformats.org/officeDocument/2006/relationships/image" Target="../media/image114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111.png"/><Relationship Id="rId9" Type="http://schemas.openxmlformats.org/officeDocument/2006/relationships/image" Target="../media/image116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3" Type="http://schemas.openxmlformats.org/officeDocument/2006/relationships/image" Target="../media/image118.png"/><Relationship Id="rId7" Type="http://schemas.openxmlformats.org/officeDocument/2006/relationships/image" Target="../media/image122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1.png"/><Relationship Id="rId5" Type="http://schemas.openxmlformats.org/officeDocument/2006/relationships/image" Target="../media/image120.png"/><Relationship Id="rId4" Type="http://schemas.openxmlformats.org/officeDocument/2006/relationships/image" Target="../media/image119.png"/><Relationship Id="rId9" Type="http://schemas.openxmlformats.org/officeDocument/2006/relationships/image" Target="../media/image124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emf"/><Relationship Id="rId2" Type="http://schemas.openxmlformats.org/officeDocument/2006/relationships/image" Target="../media/image134.em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emf"/><Relationship Id="rId2" Type="http://schemas.openxmlformats.org/officeDocument/2006/relationships/image" Target="../media/image136.em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emf"/><Relationship Id="rId3" Type="http://schemas.openxmlformats.org/officeDocument/2006/relationships/image" Target="../media/image138.emf"/><Relationship Id="rId7" Type="http://schemas.openxmlformats.org/officeDocument/2006/relationships/image" Target="../media/image142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1.emf"/><Relationship Id="rId5" Type="http://schemas.openxmlformats.org/officeDocument/2006/relationships/image" Target="../media/image140.emf"/><Relationship Id="rId4" Type="http://schemas.openxmlformats.org/officeDocument/2006/relationships/image" Target="../media/image139.emf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3" Type="http://schemas.openxmlformats.org/officeDocument/2006/relationships/image" Target="../media/image145.png"/><Relationship Id="rId7" Type="http://schemas.openxmlformats.org/officeDocument/2006/relationships/image" Target="../media/image149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8.png"/><Relationship Id="rId5" Type="http://schemas.openxmlformats.org/officeDocument/2006/relationships/image" Target="../media/image147.png"/><Relationship Id="rId4" Type="http://schemas.openxmlformats.org/officeDocument/2006/relationships/image" Target="../media/image14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png"/><Relationship Id="rId3" Type="http://schemas.openxmlformats.org/officeDocument/2006/relationships/image" Target="../media/image152.png"/><Relationship Id="rId7" Type="http://schemas.openxmlformats.org/officeDocument/2006/relationships/image" Target="../media/image156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5.png"/><Relationship Id="rId5" Type="http://schemas.openxmlformats.org/officeDocument/2006/relationships/image" Target="../media/image154.png"/><Relationship Id="rId4" Type="http://schemas.openxmlformats.org/officeDocument/2006/relationships/image" Target="../media/image153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4.png"/><Relationship Id="rId3" Type="http://schemas.openxmlformats.org/officeDocument/2006/relationships/image" Target="../media/image159.png"/><Relationship Id="rId7" Type="http://schemas.openxmlformats.org/officeDocument/2006/relationships/image" Target="../media/image163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2.png"/><Relationship Id="rId5" Type="http://schemas.openxmlformats.org/officeDocument/2006/relationships/image" Target="../media/image161.png"/><Relationship Id="rId4" Type="http://schemas.openxmlformats.org/officeDocument/2006/relationships/image" Target="../media/image160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1.png"/><Relationship Id="rId5" Type="http://schemas.openxmlformats.org/officeDocument/2006/relationships/image" Target="../media/image170.png"/><Relationship Id="rId4" Type="http://schemas.openxmlformats.org/officeDocument/2006/relationships/image" Target="../media/image169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7" Type="http://schemas.openxmlformats.org/officeDocument/2006/relationships/image" Target="../media/image177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6.png"/><Relationship Id="rId5" Type="http://schemas.openxmlformats.org/officeDocument/2006/relationships/image" Target="../media/image175.png"/><Relationship Id="rId4" Type="http://schemas.openxmlformats.org/officeDocument/2006/relationships/image" Target="../media/image174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emf"/><Relationship Id="rId2" Type="http://schemas.openxmlformats.org/officeDocument/2006/relationships/image" Target="../media/image178.emf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4.png"/><Relationship Id="rId3" Type="http://schemas.openxmlformats.org/officeDocument/2006/relationships/image" Target="../media/image181.png"/><Relationship Id="rId7" Type="http://schemas.openxmlformats.org/officeDocument/2006/relationships/image" Target="../media/image183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75.png"/><Relationship Id="rId4" Type="http://schemas.openxmlformats.org/officeDocument/2006/relationships/image" Target="../media/image182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png"/><Relationship Id="rId3" Type="http://schemas.openxmlformats.org/officeDocument/2006/relationships/image" Target="../media/image185.png"/><Relationship Id="rId7" Type="http://schemas.openxmlformats.org/officeDocument/2006/relationships/image" Target="../media/image18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8.png"/><Relationship Id="rId5" Type="http://schemas.openxmlformats.org/officeDocument/2006/relationships/image" Target="../media/image187.png"/><Relationship Id="rId4" Type="http://schemas.openxmlformats.org/officeDocument/2006/relationships/image" Target="../media/image186.png"/><Relationship Id="rId9" Type="http://schemas.openxmlformats.org/officeDocument/2006/relationships/image" Target="../media/image190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7" Type="http://schemas.openxmlformats.org/officeDocument/2006/relationships/image" Target="../media/image19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4.png"/><Relationship Id="rId5" Type="http://schemas.openxmlformats.org/officeDocument/2006/relationships/image" Target="../media/image193.png"/><Relationship Id="rId4" Type="http://schemas.openxmlformats.org/officeDocument/2006/relationships/image" Target="../media/image192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1.png"/><Relationship Id="rId3" Type="http://schemas.openxmlformats.org/officeDocument/2006/relationships/image" Target="../media/image197.png"/><Relationship Id="rId7" Type="http://schemas.openxmlformats.org/officeDocument/2006/relationships/image" Target="../media/image181.png"/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0.png"/><Relationship Id="rId5" Type="http://schemas.openxmlformats.org/officeDocument/2006/relationships/image" Target="../media/image199.png"/><Relationship Id="rId4" Type="http://schemas.openxmlformats.org/officeDocument/2006/relationships/image" Target="../media/image198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6.png"/><Relationship Id="rId5" Type="http://schemas.openxmlformats.org/officeDocument/2006/relationships/image" Target="../media/image205.png"/><Relationship Id="rId4" Type="http://schemas.openxmlformats.org/officeDocument/2006/relationships/image" Target="../media/image204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2.png"/><Relationship Id="rId3" Type="http://schemas.openxmlformats.org/officeDocument/2006/relationships/image" Target="../media/image208.png"/><Relationship Id="rId7" Type="http://schemas.openxmlformats.org/officeDocument/2006/relationships/image" Target="../media/image211.png"/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2.png"/><Relationship Id="rId5" Type="http://schemas.openxmlformats.org/officeDocument/2006/relationships/image" Target="../media/image210.png"/><Relationship Id="rId4" Type="http://schemas.openxmlformats.org/officeDocument/2006/relationships/image" Target="../media/image209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7.png"/><Relationship Id="rId5" Type="http://schemas.openxmlformats.org/officeDocument/2006/relationships/image" Target="../media/image216.png"/><Relationship Id="rId4" Type="http://schemas.openxmlformats.org/officeDocument/2006/relationships/image" Target="../media/image215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4.png"/><Relationship Id="rId3" Type="http://schemas.openxmlformats.org/officeDocument/2006/relationships/image" Target="../media/image219.png"/><Relationship Id="rId7" Type="http://schemas.openxmlformats.org/officeDocument/2006/relationships/image" Target="../media/image223.png"/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2.png"/><Relationship Id="rId5" Type="http://schemas.openxmlformats.org/officeDocument/2006/relationships/image" Target="../media/image221.png"/><Relationship Id="rId4" Type="http://schemas.openxmlformats.org/officeDocument/2006/relationships/image" Target="../media/image220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1.png"/><Relationship Id="rId3" Type="http://schemas.openxmlformats.org/officeDocument/2006/relationships/image" Target="../media/image226.png"/><Relationship Id="rId7" Type="http://schemas.openxmlformats.org/officeDocument/2006/relationships/image" Target="../media/image230.png"/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9.png"/><Relationship Id="rId5" Type="http://schemas.openxmlformats.org/officeDocument/2006/relationships/image" Target="../media/image228.png"/><Relationship Id="rId4" Type="http://schemas.openxmlformats.org/officeDocument/2006/relationships/image" Target="../media/image22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8.png"/><Relationship Id="rId3" Type="http://schemas.openxmlformats.org/officeDocument/2006/relationships/image" Target="../media/image233.png"/><Relationship Id="rId7" Type="http://schemas.openxmlformats.org/officeDocument/2006/relationships/image" Target="../media/image237.png"/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6.png"/><Relationship Id="rId5" Type="http://schemas.openxmlformats.org/officeDocument/2006/relationships/image" Target="../media/image235.png"/><Relationship Id="rId4" Type="http://schemas.openxmlformats.org/officeDocument/2006/relationships/image" Target="../media/image234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7" Type="http://schemas.openxmlformats.org/officeDocument/2006/relationships/image" Target="../media/image244.png"/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3.png"/><Relationship Id="rId5" Type="http://schemas.openxmlformats.org/officeDocument/2006/relationships/image" Target="../media/image242.png"/><Relationship Id="rId4" Type="http://schemas.openxmlformats.org/officeDocument/2006/relationships/image" Target="../media/image24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FA92F8-2F50-DC4F-B018-E740761A25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391297" y="1431283"/>
            <a:ext cx="12472086" cy="2387600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Diagnosis of 13 cell types reference</a:t>
            </a:r>
          </a:p>
        </p:txBody>
      </p:sp>
    </p:spTree>
    <p:extLst>
      <p:ext uri="{BB962C8B-B14F-4D97-AF65-F5344CB8AC3E}">
        <p14:creationId xmlns:p14="http://schemas.microsoft.com/office/powerpoint/2010/main" val="1172964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1CC61C-F330-2D47-9BDA-985F6A4C06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CBC/Clin Flow</a:t>
            </a:r>
          </a:p>
        </p:txBody>
      </p:sp>
      <p:pic>
        <p:nvPicPr>
          <p:cNvPr id="5" name="Content Placeholder 4" descr="Chart, scatter chart&#10;&#10;Description automatically generated">
            <a:extLst>
              <a:ext uri="{FF2B5EF4-FFF2-40B4-BE49-F238E27FC236}">
                <a16:creationId xmlns:a16="http://schemas.microsoft.com/office/drawing/2014/main" id="{A14FB3B2-C5EC-1241-838C-0430BCBB00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3745" y="3015048"/>
            <a:ext cx="3823379" cy="214040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D6AAA0B-F96A-1042-AE00-65240B1E0F2E}"/>
              </a:ext>
            </a:extLst>
          </p:cNvPr>
          <p:cNvSpPr txBox="1"/>
          <p:nvPr/>
        </p:nvSpPr>
        <p:spPr>
          <a:xfrm>
            <a:off x="1264535" y="2341606"/>
            <a:ext cx="161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13 cell type Ref</a:t>
            </a:r>
          </a:p>
        </p:txBody>
      </p:sp>
      <p:pic>
        <p:nvPicPr>
          <p:cNvPr id="8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107C2373-E616-4B4D-AE62-62B3889D40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1326" y="3075516"/>
            <a:ext cx="3652049" cy="201946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EB6F8DF-76CA-824C-973A-9A54AF54A5E2}"/>
              </a:ext>
            </a:extLst>
          </p:cNvPr>
          <p:cNvSpPr txBox="1"/>
          <p:nvPr/>
        </p:nvSpPr>
        <p:spPr>
          <a:xfrm>
            <a:off x="4001705" y="2360141"/>
            <a:ext cx="14497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6cell type Ref</a:t>
            </a:r>
          </a:p>
        </p:txBody>
      </p:sp>
      <p:pic>
        <p:nvPicPr>
          <p:cNvPr id="11" name="Picture 10" descr="Chart, scatter chart&#10;&#10;Description automatically generated">
            <a:extLst>
              <a:ext uri="{FF2B5EF4-FFF2-40B4-BE49-F238E27FC236}">
                <a16:creationId xmlns:a16="http://schemas.microsoft.com/office/drawing/2014/main" id="{BED91877-004C-194A-8BD4-C2A8E6F93F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1470" y="2897002"/>
            <a:ext cx="4031209" cy="225844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AEBA3ED-E78E-FB48-BB93-5FE766DA5ACF}"/>
              </a:ext>
            </a:extLst>
          </p:cNvPr>
          <p:cNvSpPr txBox="1"/>
          <p:nvPr/>
        </p:nvSpPr>
        <p:spPr>
          <a:xfrm>
            <a:off x="8565466" y="2341606"/>
            <a:ext cx="1475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Candace’s SM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1CB9CA0-7DEA-9044-88A0-41B32D00FC05}"/>
              </a:ext>
            </a:extLst>
          </p:cNvPr>
          <p:cNvSpPr txBox="1"/>
          <p:nvPr/>
        </p:nvSpPr>
        <p:spPr>
          <a:xfrm>
            <a:off x="2373696" y="4485566"/>
            <a:ext cx="9941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rho = 0.81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5204693-1731-424E-95AB-49A153756223}"/>
              </a:ext>
            </a:extLst>
          </p:cNvPr>
          <p:cNvSpPr txBox="1"/>
          <p:nvPr/>
        </p:nvSpPr>
        <p:spPr>
          <a:xfrm>
            <a:off x="5094856" y="4503593"/>
            <a:ext cx="8947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rho = 0.8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664FE4-20D9-9945-AA55-F6154C7791DB}"/>
              </a:ext>
            </a:extLst>
          </p:cNvPr>
          <p:cNvSpPr txBox="1"/>
          <p:nvPr/>
        </p:nvSpPr>
        <p:spPr>
          <a:xfrm>
            <a:off x="9722933" y="4503593"/>
            <a:ext cx="9941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rho = 0.82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558102E-9BF2-F947-8D6E-278D51AB4BDB}"/>
              </a:ext>
            </a:extLst>
          </p:cNvPr>
          <p:cNvSpPr txBox="1"/>
          <p:nvPr/>
        </p:nvSpPr>
        <p:spPr>
          <a:xfrm rot="-5400000">
            <a:off x="-929691" y="3841559"/>
            <a:ext cx="24944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Absolute Read Counting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8529103-A89D-8B4A-878C-B71F31B62DE4}"/>
              </a:ext>
            </a:extLst>
          </p:cNvPr>
          <p:cNvSpPr txBox="1"/>
          <p:nvPr/>
        </p:nvSpPr>
        <p:spPr>
          <a:xfrm rot="-5400000">
            <a:off x="7340163" y="3643941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CSx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B8FF51F-96D3-8144-AA61-2825E07B5DA3}"/>
              </a:ext>
            </a:extLst>
          </p:cNvPr>
          <p:cNvSpPr txBox="1"/>
          <p:nvPr/>
        </p:nvSpPr>
        <p:spPr>
          <a:xfrm>
            <a:off x="1152173" y="5441025"/>
            <a:ext cx="14950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CBC/Clin Flow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03DBF31-A9EC-104A-B91C-D44EAE1AB7DA}"/>
              </a:ext>
            </a:extLst>
          </p:cNvPr>
          <p:cNvSpPr txBox="1"/>
          <p:nvPr/>
        </p:nvSpPr>
        <p:spPr>
          <a:xfrm>
            <a:off x="4337066" y="5441024"/>
            <a:ext cx="14950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CBC/Clin Flow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FF6405D-FFC4-2C40-A2B4-36FF50C41479}"/>
              </a:ext>
            </a:extLst>
          </p:cNvPr>
          <p:cNvSpPr txBox="1"/>
          <p:nvPr/>
        </p:nvSpPr>
        <p:spPr>
          <a:xfrm>
            <a:off x="8774294" y="5441024"/>
            <a:ext cx="14950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CBC/Clin Flow</a:t>
            </a:r>
          </a:p>
        </p:txBody>
      </p:sp>
    </p:spTree>
    <p:extLst>
      <p:ext uri="{BB962C8B-B14F-4D97-AF65-F5344CB8AC3E}">
        <p14:creationId xmlns:p14="http://schemas.microsoft.com/office/powerpoint/2010/main" val="42068873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1CC61C-F330-2D47-9BDA-985F6A4C06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CBC/Clin Flow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6AAA0B-F96A-1042-AE00-65240B1E0F2E}"/>
              </a:ext>
            </a:extLst>
          </p:cNvPr>
          <p:cNvSpPr txBox="1"/>
          <p:nvPr/>
        </p:nvSpPr>
        <p:spPr>
          <a:xfrm>
            <a:off x="1264535" y="2341606"/>
            <a:ext cx="161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13 cell type Ref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B6F8DF-76CA-824C-973A-9A54AF54A5E2}"/>
              </a:ext>
            </a:extLst>
          </p:cNvPr>
          <p:cNvSpPr txBox="1"/>
          <p:nvPr/>
        </p:nvSpPr>
        <p:spPr>
          <a:xfrm>
            <a:off x="4001705" y="2360141"/>
            <a:ext cx="14497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6cell type Ref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AEBA3ED-E78E-FB48-BB93-5FE766DA5ACF}"/>
              </a:ext>
            </a:extLst>
          </p:cNvPr>
          <p:cNvSpPr txBox="1"/>
          <p:nvPr/>
        </p:nvSpPr>
        <p:spPr>
          <a:xfrm>
            <a:off x="8565466" y="2341606"/>
            <a:ext cx="1475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Candace’s SM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558102E-9BF2-F947-8D6E-278D51AB4BDB}"/>
              </a:ext>
            </a:extLst>
          </p:cNvPr>
          <p:cNvSpPr txBox="1"/>
          <p:nvPr/>
        </p:nvSpPr>
        <p:spPr>
          <a:xfrm rot="-5400000">
            <a:off x="-929691" y="3841559"/>
            <a:ext cx="24944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Absolute Read Counting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8529103-A89D-8B4A-878C-B71F31B62DE4}"/>
              </a:ext>
            </a:extLst>
          </p:cNvPr>
          <p:cNvSpPr txBox="1"/>
          <p:nvPr/>
        </p:nvSpPr>
        <p:spPr>
          <a:xfrm rot="-5400000">
            <a:off x="7340163" y="3643941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CSx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B8FF51F-96D3-8144-AA61-2825E07B5DA3}"/>
              </a:ext>
            </a:extLst>
          </p:cNvPr>
          <p:cNvSpPr txBox="1"/>
          <p:nvPr/>
        </p:nvSpPr>
        <p:spPr>
          <a:xfrm>
            <a:off x="1152173" y="5441025"/>
            <a:ext cx="14950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CBC/Clin Flow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03DBF31-A9EC-104A-B91C-D44EAE1AB7DA}"/>
              </a:ext>
            </a:extLst>
          </p:cNvPr>
          <p:cNvSpPr txBox="1"/>
          <p:nvPr/>
        </p:nvSpPr>
        <p:spPr>
          <a:xfrm>
            <a:off x="4337066" y="5441024"/>
            <a:ext cx="14950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CBC/Clin Flow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FF6405D-FFC4-2C40-A2B4-36FF50C41479}"/>
              </a:ext>
            </a:extLst>
          </p:cNvPr>
          <p:cNvSpPr txBox="1"/>
          <p:nvPr/>
        </p:nvSpPr>
        <p:spPr>
          <a:xfrm>
            <a:off x="8774294" y="5441024"/>
            <a:ext cx="14950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CBC/Clin Flow</a:t>
            </a:r>
          </a:p>
        </p:txBody>
      </p:sp>
      <p:pic>
        <p:nvPicPr>
          <p:cNvPr id="22" name="Picture 21" descr="Chart, scatter chart&#10;&#10;Description automatically generated">
            <a:extLst>
              <a:ext uri="{FF2B5EF4-FFF2-40B4-BE49-F238E27FC236}">
                <a16:creationId xmlns:a16="http://schemas.microsoft.com/office/drawing/2014/main" id="{11254E8B-960A-6A45-96C4-5B7EE8702E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675" y="3016469"/>
            <a:ext cx="3917391" cy="2164256"/>
          </a:xfrm>
          <a:prstGeom prst="rect">
            <a:avLst/>
          </a:prstGeom>
        </p:spPr>
      </p:pic>
      <p:pic>
        <p:nvPicPr>
          <p:cNvPr id="10" name="Picture 9" descr="Chart, scatter chart&#10;&#10;Description automatically generated">
            <a:extLst>
              <a:ext uri="{FF2B5EF4-FFF2-40B4-BE49-F238E27FC236}">
                <a16:creationId xmlns:a16="http://schemas.microsoft.com/office/drawing/2014/main" id="{F4F7B09B-BB46-B64D-9B63-A284CFC264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6023" y="3016469"/>
            <a:ext cx="4072653" cy="2201931"/>
          </a:xfrm>
          <a:prstGeom prst="rect">
            <a:avLst/>
          </a:prstGeom>
        </p:spPr>
      </p:pic>
      <p:pic>
        <p:nvPicPr>
          <p:cNvPr id="24" name="Picture 23" descr="Chart, scatter chart&#10;&#10;Description automatically generated">
            <a:extLst>
              <a:ext uri="{FF2B5EF4-FFF2-40B4-BE49-F238E27FC236}">
                <a16:creationId xmlns:a16="http://schemas.microsoft.com/office/drawing/2014/main" id="{DDC5C572-7B5B-A04F-99BC-B2CC78A262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2799" y="2836598"/>
            <a:ext cx="4174713" cy="229138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B74B95CE-A29D-8647-899E-B665965789AC}"/>
              </a:ext>
            </a:extLst>
          </p:cNvPr>
          <p:cNvSpPr txBox="1"/>
          <p:nvPr/>
        </p:nvSpPr>
        <p:spPr>
          <a:xfrm>
            <a:off x="2310636" y="4569646"/>
            <a:ext cx="9941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rho = 0.89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8786184-38AD-ED4E-92F5-291559F268E7}"/>
              </a:ext>
            </a:extLst>
          </p:cNvPr>
          <p:cNvSpPr txBox="1"/>
          <p:nvPr/>
        </p:nvSpPr>
        <p:spPr>
          <a:xfrm>
            <a:off x="5273531" y="4598183"/>
            <a:ext cx="9941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rho = 0.83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FAEAF0B-FF51-C04B-AC75-5C4C408E8D47}"/>
              </a:ext>
            </a:extLst>
          </p:cNvPr>
          <p:cNvSpPr txBox="1"/>
          <p:nvPr/>
        </p:nvSpPr>
        <p:spPr>
          <a:xfrm>
            <a:off x="9722933" y="4587673"/>
            <a:ext cx="9941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rho = 0.84</a:t>
            </a:r>
          </a:p>
        </p:txBody>
      </p:sp>
    </p:spTree>
    <p:extLst>
      <p:ext uri="{BB962C8B-B14F-4D97-AF65-F5344CB8AC3E}">
        <p14:creationId xmlns:p14="http://schemas.microsoft.com/office/powerpoint/2010/main" val="27030914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A7DC5775-36BA-1842-8B14-47A95CA42B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535" y="2939318"/>
            <a:ext cx="4177048" cy="229185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F1CC61C-F330-2D47-9BDA-985F6A4C06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CBC/</a:t>
            </a:r>
            <a:r>
              <a:rPr lang="en-US" dirty="0" err="1"/>
              <a:t>CyTOF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6AAA0B-F96A-1042-AE00-65240B1E0F2E}"/>
              </a:ext>
            </a:extLst>
          </p:cNvPr>
          <p:cNvSpPr txBox="1"/>
          <p:nvPr/>
        </p:nvSpPr>
        <p:spPr>
          <a:xfrm>
            <a:off x="1264535" y="2341606"/>
            <a:ext cx="161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13 cell type Ref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B6F8DF-76CA-824C-973A-9A54AF54A5E2}"/>
              </a:ext>
            </a:extLst>
          </p:cNvPr>
          <p:cNvSpPr txBox="1"/>
          <p:nvPr/>
        </p:nvSpPr>
        <p:spPr>
          <a:xfrm>
            <a:off x="4001705" y="2360141"/>
            <a:ext cx="14497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6cell type Ref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AEBA3ED-E78E-FB48-BB93-5FE766DA5ACF}"/>
              </a:ext>
            </a:extLst>
          </p:cNvPr>
          <p:cNvSpPr txBox="1"/>
          <p:nvPr/>
        </p:nvSpPr>
        <p:spPr>
          <a:xfrm>
            <a:off x="8565466" y="2341606"/>
            <a:ext cx="1475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Candace’s SM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558102E-9BF2-F947-8D6E-278D51AB4BDB}"/>
              </a:ext>
            </a:extLst>
          </p:cNvPr>
          <p:cNvSpPr txBox="1"/>
          <p:nvPr/>
        </p:nvSpPr>
        <p:spPr>
          <a:xfrm rot="-5400000">
            <a:off x="-929691" y="3841559"/>
            <a:ext cx="24944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Absolute Read Counting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9BCA849-9BF4-DE48-897A-2E27ADC341BD}"/>
              </a:ext>
            </a:extLst>
          </p:cNvPr>
          <p:cNvSpPr txBox="1"/>
          <p:nvPr/>
        </p:nvSpPr>
        <p:spPr>
          <a:xfrm>
            <a:off x="1224715" y="5478095"/>
            <a:ext cx="1237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CBC/</a:t>
            </a:r>
            <a:r>
              <a:rPr lang="en-US" dirty="0" err="1"/>
              <a:t>CyTOF</a:t>
            </a:r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0F40E02-363E-D045-A064-F4447B956CC2}"/>
              </a:ext>
            </a:extLst>
          </p:cNvPr>
          <p:cNvSpPr txBox="1"/>
          <p:nvPr/>
        </p:nvSpPr>
        <p:spPr>
          <a:xfrm>
            <a:off x="4620451" y="5478094"/>
            <a:ext cx="1237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CBC/</a:t>
            </a:r>
            <a:r>
              <a:rPr lang="en-US" dirty="0" err="1"/>
              <a:t>CyTOF</a:t>
            </a:r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6E559C2-5798-F444-AAD6-461526E22CAF}"/>
              </a:ext>
            </a:extLst>
          </p:cNvPr>
          <p:cNvSpPr txBox="1"/>
          <p:nvPr/>
        </p:nvSpPr>
        <p:spPr>
          <a:xfrm>
            <a:off x="9049431" y="5457074"/>
            <a:ext cx="1237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CBC/</a:t>
            </a:r>
            <a:r>
              <a:rPr lang="en-US" dirty="0" err="1"/>
              <a:t>CyTOF</a:t>
            </a:r>
            <a:endParaRPr lang="en-US" dirty="0"/>
          </a:p>
        </p:txBody>
      </p:sp>
      <p:pic>
        <p:nvPicPr>
          <p:cNvPr id="10" name="Picture 9" descr="Chart, scatter chart&#10;&#10;Description automatically generated">
            <a:extLst>
              <a:ext uri="{FF2B5EF4-FFF2-40B4-BE49-F238E27FC236}">
                <a16:creationId xmlns:a16="http://schemas.microsoft.com/office/drawing/2014/main" id="{F2AA274D-9895-2948-ADA8-D18CE79036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3000" y="2844290"/>
            <a:ext cx="4415096" cy="2429136"/>
          </a:xfrm>
          <a:prstGeom prst="rect">
            <a:avLst/>
          </a:prstGeom>
        </p:spPr>
      </p:pic>
      <p:pic>
        <p:nvPicPr>
          <p:cNvPr id="27" name="Picture 26" descr="Chart, scatter chart&#10;&#10;Description automatically generated">
            <a:extLst>
              <a:ext uri="{FF2B5EF4-FFF2-40B4-BE49-F238E27FC236}">
                <a16:creationId xmlns:a16="http://schemas.microsoft.com/office/drawing/2014/main" id="{5DD0AF7D-A364-F645-8821-E0F14515C4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8494" y="2951342"/>
            <a:ext cx="4147918" cy="2291858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D2C26BCE-FE0E-914F-A644-8E010917D2BF}"/>
              </a:ext>
            </a:extLst>
          </p:cNvPr>
          <p:cNvSpPr/>
          <p:nvPr/>
        </p:nvSpPr>
        <p:spPr>
          <a:xfrm>
            <a:off x="6698385" y="3429000"/>
            <a:ext cx="1068143" cy="11931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8529103-A89D-8B4A-878C-B71F31B62DE4}"/>
              </a:ext>
            </a:extLst>
          </p:cNvPr>
          <p:cNvSpPr txBox="1"/>
          <p:nvPr/>
        </p:nvSpPr>
        <p:spPr>
          <a:xfrm rot="-5400000">
            <a:off x="7340163" y="3643941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CSx</a:t>
            </a:r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0E6C40E-2150-AB45-B5AE-3F4981788BE4}"/>
              </a:ext>
            </a:extLst>
          </p:cNvPr>
          <p:cNvSpPr txBox="1"/>
          <p:nvPr/>
        </p:nvSpPr>
        <p:spPr>
          <a:xfrm>
            <a:off x="2373696" y="4611688"/>
            <a:ext cx="9941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rho = 0.82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36B37C4-4411-D941-9236-E0A7ABDA0CF8}"/>
              </a:ext>
            </a:extLst>
          </p:cNvPr>
          <p:cNvSpPr txBox="1"/>
          <p:nvPr/>
        </p:nvSpPr>
        <p:spPr>
          <a:xfrm>
            <a:off x="5483737" y="4629715"/>
            <a:ext cx="9941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rho = 0.72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4451CB2-6B22-C74E-BC81-4E3D19DB55BF}"/>
              </a:ext>
            </a:extLst>
          </p:cNvPr>
          <p:cNvSpPr txBox="1"/>
          <p:nvPr/>
        </p:nvSpPr>
        <p:spPr>
          <a:xfrm>
            <a:off x="9722933" y="4629715"/>
            <a:ext cx="9941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rho = 0.78</a:t>
            </a:r>
          </a:p>
        </p:txBody>
      </p:sp>
    </p:spTree>
    <p:extLst>
      <p:ext uri="{BB962C8B-B14F-4D97-AF65-F5344CB8AC3E}">
        <p14:creationId xmlns:p14="http://schemas.microsoft.com/office/powerpoint/2010/main" val="31613073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8F5BA9-9FB4-B648-8D14-7D3ED0B20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C09B5C-31A5-6748-BEF9-67A09E182040}"/>
              </a:ext>
            </a:extLst>
          </p:cNvPr>
          <p:cNvSpPr txBox="1"/>
          <p:nvPr/>
        </p:nvSpPr>
        <p:spPr>
          <a:xfrm rot="-5400000">
            <a:off x="-295937" y="3146957"/>
            <a:ext cx="1522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13cell type ref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D6493B-76FE-FE4C-ADA9-385B47369917}"/>
              </a:ext>
            </a:extLst>
          </p:cNvPr>
          <p:cNvSpPr txBox="1"/>
          <p:nvPr/>
        </p:nvSpPr>
        <p:spPr>
          <a:xfrm>
            <a:off x="1606848" y="4507942"/>
            <a:ext cx="1458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 cell type ref</a:t>
            </a:r>
          </a:p>
        </p:txBody>
      </p:sp>
      <p:pic>
        <p:nvPicPr>
          <p:cNvPr id="12" name="Picture 11" descr="Chart, scatter chart&#10;&#10;Description automatically generated">
            <a:extLst>
              <a:ext uri="{FF2B5EF4-FFF2-40B4-BE49-F238E27FC236}">
                <a16:creationId xmlns:a16="http://schemas.microsoft.com/office/drawing/2014/main" id="{9EB3DBF3-141C-194D-9D35-429E9A4218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2687" y="2353259"/>
            <a:ext cx="3764199" cy="211079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356025A-D81D-614F-ABE3-A8D1CCC71322}"/>
              </a:ext>
            </a:extLst>
          </p:cNvPr>
          <p:cNvSpPr txBox="1"/>
          <p:nvPr/>
        </p:nvSpPr>
        <p:spPr>
          <a:xfrm>
            <a:off x="8960027" y="4478687"/>
            <a:ext cx="1997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Candace’s SM (</a:t>
            </a:r>
            <a:r>
              <a:rPr lang="en-US" dirty="0" err="1"/>
              <a:t>CSx</a:t>
            </a:r>
            <a:r>
              <a:rPr lang="en-US" dirty="0"/>
              <a:t>)</a:t>
            </a:r>
          </a:p>
        </p:txBody>
      </p:sp>
      <p:pic>
        <p:nvPicPr>
          <p:cNvPr id="18" name="Content Placeholder 17" descr="Chart, scatter chart&#10;&#10;Description automatically generated">
            <a:extLst>
              <a:ext uri="{FF2B5EF4-FFF2-40B4-BE49-F238E27FC236}">
                <a16:creationId xmlns:a16="http://schemas.microsoft.com/office/drawing/2014/main" id="{DCD4FDDC-1968-F24D-8F3A-367C962E0A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23654" y="2353664"/>
            <a:ext cx="3611696" cy="1975189"/>
          </a:xfrm>
        </p:spPr>
      </p:pic>
      <p:pic>
        <p:nvPicPr>
          <p:cNvPr id="9" name="Picture 8" descr="Chart, scatter chart&#10;&#10;Description automatically generated">
            <a:extLst>
              <a:ext uri="{FF2B5EF4-FFF2-40B4-BE49-F238E27FC236}">
                <a16:creationId xmlns:a16="http://schemas.microsoft.com/office/drawing/2014/main" id="{5F7C2E69-0E8B-1944-B1EA-6E64853FEA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4033" y="2394379"/>
            <a:ext cx="3764199" cy="208430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BD81DF6-8A93-6343-9D88-203CDC519CFE}"/>
              </a:ext>
            </a:extLst>
          </p:cNvPr>
          <p:cNvSpPr txBox="1"/>
          <p:nvPr/>
        </p:nvSpPr>
        <p:spPr>
          <a:xfrm>
            <a:off x="2352639" y="3756518"/>
            <a:ext cx="9444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rho= 0.79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C1E6F1A-B661-764A-9042-53CD8BE15958}"/>
              </a:ext>
            </a:extLst>
          </p:cNvPr>
          <p:cNvSpPr txBox="1"/>
          <p:nvPr/>
        </p:nvSpPr>
        <p:spPr>
          <a:xfrm>
            <a:off x="5254835" y="3807249"/>
            <a:ext cx="9444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rho= 0.79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CA3205C-2AC6-8F45-8EFC-96B7BFFE346D}"/>
              </a:ext>
            </a:extLst>
          </p:cNvPr>
          <p:cNvSpPr txBox="1"/>
          <p:nvPr/>
        </p:nvSpPr>
        <p:spPr>
          <a:xfrm>
            <a:off x="10112907" y="3807249"/>
            <a:ext cx="8451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rho= 0.8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2AA53B5-5268-6948-B6FF-FD1A1C188C76}"/>
              </a:ext>
            </a:extLst>
          </p:cNvPr>
          <p:cNvSpPr txBox="1"/>
          <p:nvPr/>
        </p:nvSpPr>
        <p:spPr>
          <a:xfrm>
            <a:off x="3955694" y="4478687"/>
            <a:ext cx="1997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Candace’s SM (</a:t>
            </a:r>
            <a:r>
              <a:rPr lang="en-US" dirty="0" err="1"/>
              <a:t>CSx</a:t>
            </a:r>
            <a:r>
              <a:rPr lang="en-US" dirty="0"/>
              <a:t>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099E0AA-7FDE-1D4E-BE7D-CF1F55031F0F}"/>
              </a:ext>
            </a:extLst>
          </p:cNvPr>
          <p:cNvSpPr txBox="1"/>
          <p:nvPr/>
        </p:nvSpPr>
        <p:spPr>
          <a:xfrm rot="-5400000">
            <a:off x="7419840" y="3114896"/>
            <a:ext cx="1458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 cell type ref</a:t>
            </a:r>
          </a:p>
        </p:txBody>
      </p:sp>
    </p:spTree>
    <p:extLst>
      <p:ext uri="{BB962C8B-B14F-4D97-AF65-F5344CB8AC3E}">
        <p14:creationId xmlns:p14="http://schemas.microsoft.com/office/powerpoint/2010/main" val="26402873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D69796-BAFB-5644-B9F5-2A78872E4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Accomando’s</a:t>
            </a:r>
            <a:r>
              <a:rPr lang="en-US" dirty="0"/>
              <a:t> whole blood dataset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0ADFB6D-AAE6-D34A-A177-EC27389330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7800" y="2705883"/>
            <a:ext cx="6007100" cy="33274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82C9065-9B0C-3844-A9D8-771E719726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4900" y="2705883"/>
            <a:ext cx="6007100" cy="3327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9FC642C-4B1B-0945-91A5-E15ED189615C}"/>
              </a:ext>
            </a:extLst>
          </p:cNvPr>
          <p:cNvSpPr txBox="1"/>
          <p:nvPr/>
        </p:nvSpPr>
        <p:spPr>
          <a:xfrm>
            <a:off x="1705946" y="2013619"/>
            <a:ext cx="1475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Candace’s SM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CDBD70-646B-AE45-AC54-EEF19FC6DD4E}"/>
              </a:ext>
            </a:extLst>
          </p:cNvPr>
          <p:cNvSpPr txBox="1"/>
          <p:nvPr/>
        </p:nvSpPr>
        <p:spPr>
          <a:xfrm>
            <a:off x="8135579" y="2013619"/>
            <a:ext cx="894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Our SM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8D022D6-ED99-B746-9AAF-5B424F00B790}"/>
              </a:ext>
            </a:extLst>
          </p:cNvPr>
          <p:cNvSpPr/>
          <p:nvPr/>
        </p:nvSpPr>
        <p:spPr>
          <a:xfrm>
            <a:off x="5027857" y="3429000"/>
            <a:ext cx="1414984" cy="15213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CD98A94-AFDA-4549-9706-00267CA94331}"/>
              </a:ext>
            </a:extLst>
          </p:cNvPr>
          <p:cNvSpPr/>
          <p:nvPr/>
        </p:nvSpPr>
        <p:spPr>
          <a:xfrm>
            <a:off x="30660" y="3429000"/>
            <a:ext cx="363920" cy="15213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C6DD7F-8501-0047-8993-F5EA7A7A4824}"/>
              </a:ext>
            </a:extLst>
          </p:cNvPr>
          <p:cNvSpPr txBox="1"/>
          <p:nvPr/>
        </p:nvSpPr>
        <p:spPr>
          <a:xfrm rot="-5400000">
            <a:off x="5743593" y="4005020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CSx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C86B8C8-C395-A44C-899E-BCFF3A594116}"/>
              </a:ext>
            </a:extLst>
          </p:cNvPr>
          <p:cNvSpPr txBox="1"/>
          <p:nvPr/>
        </p:nvSpPr>
        <p:spPr>
          <a:xfrm rot="-5400000">
            <a:off x="-71975" y="3928276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CSx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66737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C1A88025-34B4-E841-967F-F313043B2B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7900" y="2096294"/>
            <a:ext cx="10236200" cy="3810000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5E6479E-299A-EA46-B484-57F540E5EE8C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/>
              <a:t>Accomando’s</a:t>
            </a:r>
            <a:r>
              <a:rPr lang="en-US" dirty="0"/>
              <a:t> FACS</a:t>
            </a:r>
          </a:p>
        </p:txBody>
      </p:sp>
    </p:spTree>
    <p:extLst>
      <p:ext uri="{BB962C8B-B14F-4D97-AF65-F5344CB8AC3E}">
        <p14:creationId xmlns:p14="http://schemas.microsoft.com/office/powerpoint/2010/main" val="14803236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1B2806-CAC6-4C4E-9E75-90158CFB3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F79C08-096B-1144-A49B-D54421A65E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Develop reference without M0, M1 and M2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Study the ground truth scaling and combining process</a:t>
            </a:r>
          </a:p>
        </p:txBody>
      </p:sp>
    </p:spTree>
    <p:extLst>
      <p:ext uri="{BB962C8B-B14F-4D97-AF65-F5344CB8AC3E}">
        <p14:creationId xmlns:p14="http://schemas.microsoft.com/office/powerpoint/2010/main" val="8397033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Chart, scatter chart&#10;&#10;Description automatically generated">
            <a:extLst>
              <a:ext uri="{FF2B5EF4-FFF2-40B4-BE49-F238E27FC236}">
                <a16:creationId xmlns:a16="http://schemas.microsoft.com/office/drawing/2014/main" id="{EEF51615-D1ED-CE45-AD6E-B5036278EF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6001" y="2797699"/>
            <a:ext cx="4469028" cy="2393763"/>
          </a:xfrm>
        </p:spPr>
      </p:pic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7AF10479-F8C5-B34B-9840-35A967CBB6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9404" y="2727358"/>
            <a:ext cx="4507203" cy="244069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0E4E3B2-02FC-2343-8E21-BD5B03FE2357}"/>
              </a:ext>
            </a:extLst>
          </p:cNvPr>
          <p:cNvSpPr txBox="1"/>
          <p:nvPr/>
        </p:nvSpPr>
        <p:spPr>
          <a:xfrm>
            <a:off x="1264535" y="2341606"/>
            <a:ext cx="161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13 cell type Ref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048ABC-A3AF-3240-8074-B6B563C5A8F5}"/>
              </a:ext>
            </a:extLst>
          </p:cNvPr>
          <p:cNvSpPr txBox="1"/>
          <p:nvPr/>
        </p:nvSpPr>
        <p:spPr>
          <a:xfrm>
            <a:off x="4623609" y="2322856"/>
            <a:ext cx="14497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6cell type Ref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CC55F75-22A5-854C-9C3E-588D6813CBD9}"/>
              </a:ext>
            </a:extLst>
          </p:cNvPr>
          <p:cNvSpPr txBox="1"/>
          <p:nvPr/>
        </p:nvSpPr>
        <p:spPr>
          <a:xfrm>
            <a:off x="8960888" y="2341606"/>
            <a:ext cx="1475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Candace’s SM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CF57F45-5325-C141-A221-9A8A9AE77558}"/>
              </a:ext>
            </a:extLst>
          </p:cNvPr>
          <p:cNvSpPr txBox="1"/>
          <p:nvPr/>
        </p:nvSpPr>
        <p:spPr>
          <a:xfrm rot="-5400000">
            <a:off x="-1065617" y="3841559"/>
            <a:ext cx="24944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Absolute Read Counting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AA924D7-7AE0-F14A-A02D-33ADB16F0461}"/>
              </a:ext>
            </a:extLst>
          </p:cNvPr>
          <p:cNvSpPr txBox="1"/>
          <p:nvPr/>
        </p:nvSpPr>
        <p:spPr>
          <a:xfrm>
            <a:off x="1152173" y="5441025"/>
            <a:ext cx="14950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CBC/Clin Flow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0C6F3CA-EAD0-1845-AEAD-24206735FBFF}"/>
              </a:ext>
            </a:extLst>
          </p:cNvPr>
          <p:cNvSpPr txBox="1"/>
          <p:nvPr/>
        </p:nvSpPr>
        <p:spPr>
          <a:xfrm>
            <a:off x="4600975" y="5385540"/>
            <a:ext cx="14950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CBC/Clin Flow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08642E6-0E1B-8146-8DF5-13F8862E0191}"/>
              </a:ext>
            </a:extLst>
          </p:cNvPr>
          <p:cNvSpPr txBox="1"/>
          <p:nvPr/>
        </p:nvSpPr>
        <p:spPr>
          <a:xfrm>
            <a:off x="9256208" y="5172108"/>
            <a:ext cx="14950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CBC/Clin Flow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92BB916-1032-A744-8EEE-63805DF0D4BE}"/>
              </a:ext>
            </a:extLst>
          </p:cNvPr>
          <p:cNvSpPr/>
          <p:nvPr/>
        </p:nvSpPr>
        <p:spPr>
          <a:xfrm>
            <a:off x="7027550" y="3334800"/>
            <a:ext cx="1361477" cy="13828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D4BBE23-E8E2-7747-9677-7A0310CC7167}"/>
              </a:ext>
            </a:extLst>
          </p:cNvPr>
          <p:cNvSpPr txBox="1"/>
          <p:nvPr/>
        </p:nvSpPr>
        <p:spPr>
          <a:xfrm rot="-5400000">
            <a:off x="7451647" y="3671414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CSx</a:t>
            </a:r>
            <a:endParaRPr lang="en-US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51F432D9-1C84-CB43-A358-59927DD0F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CBC/Clin Flow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572BF46-D28B-1E4D-97DB-79FE23867EE6}"/>
              </a:ext>
            </a:extLst>
          </p:cNvPr>
          <p:cNvSpPr txBox="1"/>
          <p:nvPr/>
        </p:nvSpPr>
        <p:spPr>
          <a:xfrm>
            <a:off x="2373696" y="4485566"/>
            <a:ext cx="8947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rho = 0.8</a:t>
            </a:r>
          </a:p>
        </p:txBody>
      </p:sp>
      <p:pic>
        <p:nvPicPr>
          <p:cNvPr id="9" name="Picture 8" descr="Chart, scatter chart&#10;&#10;Description automatically generated">
            <a:extLst>
              <a:ext uri="{FF2B5EF4-FFF2-40B4-BE49-F238E27FC236}">
                <a16:creationId xmlns:a16="http://schemas.microsoft.com/office/drawing/2014/main" id="{FAD5D23F-0436-DC42-B905-010750DEA5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9471" y="2878956"/>
            <a:ext cx="4063120" cy="221901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8DDE9387-F313-D446-A047-AAE81F91100C}"/>
              </a:ext>
            </a:extLst>
          </p:cNvPr>
          <p:cNvSpPr txBox="1"/>
          <p:nvPr/>
        </p:nvSpPr>
        <p:spPr>
          <a:xfrm>
            <a:off x="5870641" y="4480188"/>
            <a:ext cx="9941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rho = 0.68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A2FED7D-2D74-3140-8265-96344A1DA3A8}"/>
              </a:ext>
            </a:extLst>
          </p:cNvPr>
          <p:cNvSpPr txBox="1"/>
          <p:nvPr/>
        </p:nvSpPr>
        <p:spPr>
          <a:xfrm>
            <a:off x="10027223" y="4480188"/>
            <a:ext cx="8947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rho = 0.7</a:t>
            </a:r>
          </a:p>
        </p:txBody>
      </p:sp>
    </p:spTree>
    <p:extLst>
      <p:ext uri="{BB962C8B-B14F-4D97-AF65-F5344CB8AC3E}">
        <p14:creationId xmlns:p14="http://schemas.microsoft.com/office/powerpoint/2010/main" val="19280110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4" descr="Chart, scatter chart&#10;&#10;Description automatically generated">
            <a:extLst>
              <a:ext uri="{FF2B5EF4-FFF2-40B4-BE49-F238E27FC236}">
                <a16:creationId xmlns:a16="http://schemas.microsoft.com/office/drawing/2014/main" id="{E127014C-1F57-BD47-B3D9-2A8E736DF2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96144" y="2762938"/>
            <a:ext cx="4507203" cy="2392337"/>
          </a:xfr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26349AAA-837D-F34B-B5C3-2AC1758D0D95}"/>
              </a:ext>
            </a:extLst>
          </p:cNvPr>
          <p:cNvSpPr txBox="1"/>
          <p:nvPr/>
        </p:nvSpPr>
        <p:spPr>
          <a:xfrm>
            <a:off x="2598833" y="4456039"/>
            <a:ext cx="10340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rho = 0.75</a:t>
            </a:r>
          </a:p>
        </p:txBody>
      </p:sp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7AF10479-F8C5-B34B-9840-35A967CBB6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9404" y="2727358"/>
            <a:ext cx="4507203" cy="244069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0E4E3B2-02FC-2343-8E21-BD5B03FE2357}"/>
              </a:ext>
            </a:extLst>
          </p:cNvPr>
          <p:cNvSpPr txBox="1"/>
          <p:nvPr/>
        </p:nvSpPr>
        <p:spPr>
          <a:xfrm>
            <a:off x="1264535" y="2341606"/>
            <a:ext cx="161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13 cell type Ref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048ABC-A3AF-3240-8074-B6B563C5A8F5}"/>
              </a:ext>
            </a:extLst>
          </p:cNvPr>
          <p:cNvSpPr txBox="1"/>
          <p:nvPr/>
        </p:nvSpPr>
        <p:spPr>
          <a:xfrm>
            <a:off x="4623609" y="2322856"/>
            <a:ext cx="14497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6cell type Ref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CC55F75-22A5-854C-9C3E-588D6813CBD9}"/>
              </a:ext>
            </a:extLst>
          </p:cNvPr>
          <p:cNvSpPr txBox="1"/>
          <p:nvPr/>
        </p:nvSpPr>
        <p:spPr>
          <a:xfrm>
            <a:off x="8960888" y="2341606"/>
            <a:ext cx="1475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Candace’s SM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CF57F45-5325-C141-A221-9A8A9AE77558}"/>
              </a:ext>
            </a:extLst>
          </p:cNvPr>
          <p:cNvSpPr txBox="1"/>
          <p:nvPr/>
        </p:nvSpPr>
        <p:spPr>
          <a:xfrm rot="-5400000">
            <a:off x="-1065617" y="3841559"/>
            <a:ext cx="24944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Absolute Read Counting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AA924D7-7AE0-F14A-A02D-33ADB16F0461}"/>
              </a:ext>
            </a:extLst>
          </p:cNvPr>
          <p:cNvSpPr txBox="1"/>
          <p:nvPr/>
        </p:nvSpPr>
        <p:spPr>
          <a:xfrm>
            <a:off x="1152173" y="5441025"/>
            <a:ext cx="14950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CBC/Clin Flow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0C6F3CA-EAD0-1845-AEAD-24206735FBFF}"/>
              </a:ext>
            </a:extLst>
          </p:cNvPr>
          <p:cNvSpPr txBox="1"/>
          <p:nvPr/>
        </p:nvSpPr>
        <p:spPr>
          <a:xfrm>
            <a:off x="4600975" y="5385540"/>
            <a:ext cx="14950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CBC/Clin Flow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08642E6-0E1B-8146-8DF5-13F8862E0191}"/>
              </a:ext>
            </a:extLst>
          </p:cNvPr>
          <p:cNvSpPr txBox="1"/>
          <p:nvPr/>
        </p:nvSpPr>
        <p:spPr>
          <a:xfrm>
            <a:off x="9256208" y="5172108"/>
            <a:ext cx="14950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CBC/Clin Flow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92BB916-1032-A744-8EEE-63805DF0D4BE}"/>
              </a:ext>
            </a:extLst>
          </p:cNvPr>
          <p:cNvSpPr/>
          <p:nvPr/>
        </p:nvSpPr>
        <p:spPr>
          <a:xfrm>
            <a:off x="7027550" y="3334800"/>
            <a:ext cx="1361477" cy="13828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D4BBE23-E8E2-7747-9677-7A0310CC7167}"/>
              </a:ext>
            </a:extLst>
          </p:cNvPr>
          <p:cNvSpPr txBox="1"/>
          <p:nvPr/>
        </p:nvSpPr>
        <p:spPr>
          <a:xfrm rot="-5400000">
            <a:off x="7451647" y="3671414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CSx</a:t>
            </a:r>
            <a:endParaRPr lang="en-US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51F432D9-1C84-CB43-A358-59927DD0F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CBC/Clin Flow</a:t>
            </a:r>
          </a:p>
        </p:txBody>
      </p:sp>
      <p:pic>
        <p:nvPicPr>
          <p:cNvPr id="9" name="Picture 8" descr="Chart, scatter chart&#10;&#10;Description automatically generated">
            <a:extLst>
              <a:ext uri="{FF2B5EF4-FFF2-40B4-BE49-F238E27FC236}">
                <a16:creationId xmlns:a16="http://schemas.microsoft.com/office/drawing/2014/main" id="{FAD5D23F-0436-DC42-B905-010750DEA5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29471" y="2878956"/>
            <a:ext cx="4063120" cy="221901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8DDE9387-F313-D446-A047-AAE81F91100C}"/>
              </a:ext>
            </a:extLst>
          </p:cNvPr>
          <p:cNvSpPr txBox="1"/>
          <p:nvPr/>
        </p:nvSpPr>
        <p:spPr>
          <a:xfrm>
            <a:off x="5870641" y="4480188"/>
            <a:ext cx="9941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rho = 0.68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A2FED7D-2D74-3140-8265-96344A1DA3A8}"/>
              </a:ext>
            </a:extLst>
          </p:cNvPr>
          <p:cNvSpPr txBox="1"/>
          <p:nvPr/>
        </p:nvSpPr>
        <p:spPr>
          <a:xfrm>
            <a:off x="10027223" y="4480188"/>
            <a:ext cx="8947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rho = 0.7</a:t>
            </a:r>
          </a:p>
        </p:txBody>
      </p:sp>
    </p:spTree>
    <p:extLst>
      <p:ext uri="{BB962C8B-B14F-4D97-AF65-F5344CB8AC3E}">
        <p14:creationId xmlns:p14="http://schemas.microsoft.com/office/powerpoint/2010/main" val="24918977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0E4E3B2-02FC-2343-8E21-BD5B03FE2357}"/>
              </a:ext>
            </a:extLst>
          </p:cNvPr>
          <p:cNvSpPr txBox="1"/>
          <p:nvPr/>
        </p:nvSpPr>
        <p:spPr>
          <a:xfrm>
            <a:off x="1264535" y="2341606"/>
            <a:ext cx="161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13 cell type Ref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048ABC-A3AF-3240-8074-B6B563C5A8F5}"/>
              </a:ext>
            </a:extLst>
          </p:cNvPr>
          <p:cNvSpPr txBox="1"/>
          <p:nvPr/>
        </p:nvSpPr>
        <p:spPr>
          <a:xfrm>
            <a:off x="4623609" y="2322856"/>
            <a:ext cx="14497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6cell type Ref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CC55F75-22A5-854C-9C3E-588D6813CBD9}"/>
              </a:ext>
            </a:extLst>
          </p:cNvPr>
          <p:cNvSpPr txBox="1"/>
          <p:nvPr/>
        </p:nvSpPr>
        <p:spPr>
          <a:xfrm>
            <a:off x="8960888" y="2341606"/>
            <a:ext cx="1475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Candace’s SM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CF57F45-5325-C141-A221-9A8A9AE77558}"/>
              </a:ext>
            </a:extLst>
          </p:cNvPr>
          <p:cNvSpPr txBox="1"/>
          <p:nvPr/>
        </p:nvSpPr>
        <p:spPr>
          <a:xfrm rot="-5400000">
            <a:off x="-1065617" y="3841559"/>
            <a:ext cx="24944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Absolute Read Counting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AA924D7-7AE0-F14A-A02D-33ADB16F0461}"/>
              </a:ext>
            </a:extLst>
          </p:cNvPr>
          <p:cNvSpPr txBox="1"/>
          <p:nvPr/>
        </p:nvSpPr>
        <p:spPr>
          <a:xfrm>
            <a:off x="1152173" y="5441025"/>
            <a:ext cx="14950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CBC/Clin Flow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0C6F3CA-EAD0-1845-AEAD-24206735FBFF}"/>
              </a:ext>
            </a:extLst>
          </p:cNvPr>
          <p:cNvSpPr txBox="1"/>
          <p:nvPr/>
        </p:nvSpPr>
        <p:spPr>
          <a:xfrm>
            <a:off x="4600975" y="5385540"/>
            <a:ext cx="14950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CBC/Clin Flow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08642E6-0E1B-8146-8DF5-13F8862E0191}"/>
              </a:ext>
            </a:extLst>
          </p:cNvPr>
          <p:cNvSpPr txBox="1"/>
          <p:nvPr/>
        </p:nvSpPr>
        <p:spPr>
          <a:xfrm>
            <a:off x="9256208" y="5172108"/>
            <a:ext cx="14950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CBC/Clin Flow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92BB916-1032-A744-8EEE-63805DF0D4BE}"/>
              </a:ext>
            </a:extLst>
          </p:cNvPr>
          <p:cNvSpPr/>
          <p:nvPr/>
        </p:nvSpPr>
        <p:spPr>
          <a:xfrm>
            <a:off x="7027550" y="3334800"/>
            <a:ext cx="1361477" cy="13828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D4BBE23-E8E2-7747-9677-7A0310CC7167}"/>
              </a:ext>
            </a:extLst>
          </p:cNvPr>
          <p:cNvSpPr txBox="1"/>
          <p:nvPr/>
        </p:nvSpPr>
        <p:spPr>
          <a:xfrm rot="-5400000">
            <a:off x="7451647" y="3671414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CSx</a:t>
            </a:r>
            <a:endParaRPr lang="en-US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51F432D9-1C84-CB43-A358-59927DD0F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Raw Clin Flow</a:t>
            </a:r>
          </a:p>
        </p:txBody>
      </p:sp>
      <p:pic>
        <p:nvPicPr>
          <p:cNvPr id="26" name="Picture 10">
            <a:extLst>
              <a:ext uri="{FF2B5EF4-FFF2-40B4-BE49-F238E27FC236}">
                <a16:creationId xmlns:a16="http://schemas.microsoft.com/office/drawing/2014/main" id="{543095D1-CCEA-D644-B7F4-A3C4C5F0BE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9493" y="2718590"/>
            <a:ext cx="3303152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6">
            <a:extLst>
              <a:ext uri="{FF2B5EF4-FFF2-40B4-BE49-F238E27FC236}">
                <a16:creationId xmlns:a16="http://schemas.microsoft.com/office/drawing/2014/main" id="{C21AEEB8-DF50-A448-9E26-4B8C1E6D24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796" y="2741121"/>
            <a:ext cx="3303152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6">
            <a:extLst>
              <a:ext uri="{FF2B5EF4-FFF2-40B4-BE49-F238E27FC236}">
                <a16:creationId xmlns:a16="http://schemas.microsoft.com/office/drawing/2014/main" id="{E88EB238-DA29-9C48-97E4-27D3869174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4398" y="2526272"/>
            <a:ext cx="3303152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86535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B8841-4FDD-DF48-A27A-78E3516BD2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8559" y="119000"/>
            <a:ext cx="12591535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Read counting using 13 cell type reference on bulk PBMC</a:t>
            </a:r>
            <a:b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(yesterday’s slide)</a:t>
            </a:r>
          </a:p>
        </p:txBody>
      </p:sp>
      <p:pic>
        <p:nvPicPr>
          <p:cNvPr id="9" name="Content Placeholder 8" descr="Chart, line chart&#10;&#10;Description automatically generated">
            <a:extLst>
              <a:ext uri="{FF2B5EF4-FFF2-40B4-BE49-F238E27FC236}">
                <a16:creationId xmlns:a16="http://schemas.microsoft.com/office/drawing/2014/main" id="{64689281-1486-DC41-8D2D-7B2DE01CA8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86090" y="1320005"/>
            <a:ext cx="9642236" cy="4928096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015F0D2-834D-F248-B3C3-B6B1D8B5334A}"/>
              </a:ext>
            </a:extLst>
          </p:cNvPr>
          <p:cNvSpPr txBox="1"/>
          <p:nvPr/>
        </p:nvSpPr>
        <p:spPr>
          <a:xfrm>
            <a:off x="1756971" y="6172971"/>
            <a:ext cx="9826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Individual cell types show correlation. 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However, Monocytes are underestimated in read counting</a:t>
            </a:r>
          </a:p>
        </p:txBody>
      </p:sp>
    </p:spTree>
    <p:extLst>
      <p:ext uri="{BB962C8B-B14F-4D97-AF65-F5344CB8AC3E}">
        <p14:creationId xmlns:p14="http://schemas.microsoft.com/office/powerpoint/2010/main" val="17392151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E1F4EA-3767-7F46-93D2-728816AAD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CBC/</a:t>
            </a:r>
            <a:r>
              <a:rPr lang="en-US" dirty="0" err="1"/>
              <a:t>CyTOF</a:t>
            </a:r>
            <a:endParaRPr lang="en-US" dirty="0"/>
          </a:p>
        </p:txBody>
      </p:sp>
      <p:pic>
        <p:nvPicPr>
          <p:cNvPr id="5" name="Content Placeholder 4" descr="Chart, scatter chart&#10;&#10;Description automatically generated">
            <a:extLst>
              <a:ext uri="{FF2B5EF4-FFF2-40B4-BE49-F238E27FC236}">
                <a16:creationId xmlns:a16="http://schemas.microsoft.com/office/drawing/2014/main" id="{A327BCA6-A41B-6B4C-891D-0DCE461511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1274" y="2985847"/>
            <a:ext cx="4091463" cy="2177861"/>
          </a:xfrm>
        </p:spPr>
      </p:pic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77257B15-1942-BF43-B9D2-D54EBE5DFC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8843" y="2985847"/>
            <a:ext cx="3995123" cy="2120466"/>
          </a:xfrm>
          <a:prstGeom prst="rect">
            <a:avLst/>
          </a:prstGeom>
        </p:spPr>
      </p:pic>
      <p:pic>
        <p:nvPicPr>
          <p:cNvPr id="9" name="Picture 8" descr="Chart, scatter chart&#10;&#10;Description automatically generated">
            <a:extLst>
              <a:ext uri="{FF2B5EF4-FFF2-40B4-BE49-F238E27FC236}">
                <a16:creationId xmlns:a16="http://schemas.microsoft.com/office/drawing/2014/main" id="{2C1250B0-5F77-5D47-80A5-FF8C120722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4624" y="2841842"/>
            <a:ext cx="4681329" cy="253630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C677CAC-3D5B-E24F-AEDE-5128231A0D4B}"/>
              </a:ext>
            </a:extLst>
          </p:cNvPr>
          <p:cNvSpPr txBox="1"/>
          <p:nvPr/>
        </p:nvSpPr>
        <p:spPr>
          <a:xfrm>
            <a:off x="1337077" y="2378676"/>
            <a:ext cx="161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13 cell type Ref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FED9C3A-0F5B-344D-A616-65F2F24919CF}"/>
              </a:ext>
            </a:extLst>
          </p:cNvPr>
          <p:cNvSpPr txBox="1"/>
          <p:nvPr/>
        </p:nvSpPr>
        <p:spPr>
          <a:xfrm>
            <a:off x="4074247" y="2397211"/>
            <a:ext cx="14497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6cell type Ref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8CADB4D-C06A-8945-ADFB-3E8488F733AC}"/>
              </a:ext>
            </a:extLst>
          </p:cNvPr>
          <p:cNvSpPr txBox="1"/>
          <p:nvPr/>
        </p:nvSpPr>
        <p:spPr>
          <a:xfrm>
            <a:off x="8638008" y="2378676"/>
            <a:ext cx="1475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Candace’s SM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EE0D1A7-7115-5740-9E39-14EA7D0C478C}"/>
              </a:ext>
            </a:extLst>
          </p:cNvPr>
          <p:cNvSpPr txBox="1"/>
          <p:nvPr/>
        </p:nvSpPr>
        <p:spPr>
          <a:xfrm rot="-5400000">
            <a:off x="-980719" y="3878629"/>
            <a:ext cx="24944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Absolute Read Counting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F3C4B01-0A7F-5144-81B1-A6D8E0B6D67F}"/>
              </a:ext>
            </a:extLst>
          </p:cNvPr>
          <p:cNvSpPr txBox="1"/>
          <p:nvPr/>
        </p:nvSpPr>
        <p:spPr>
          <a:xfrm>
            <a:off x="1224715" y="5478095"/>
            <a:ext cx="1237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CBC/</a:t>
            </a:r>
            <a:r>
              <a:rPr lang="en-US" dirty="0" err="1"/>
              <a:t>CyTOF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B5FB8E7-16C8-0646-AE06-95BBDCB4E0CD}"/>
              </a:ext>
            </a:extLst>
          </p:cNvPr>
          <p:cNvSpPr txBox="1"/>
          <p:nvPr/>
        </p:nvSpPr>
        <p:spPr>
          <a:xfrm>
            <a:off x="4620451" y="5478094"/>
            <a:ext cx="1237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CBC/</a:t>
            </a:r>
            <a:r>
              <a:rPr lang="en-US" dirty="0" err="1"/>
              <a:t>CyTOF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1B61BD5-5A0E-C844-96D7-D7E8C7FE76A2}"/>
              </a:ext>
            </a:extLst>
          </p:cNvPr>
          <p:cNvSpPr txBox="1"/>
          <p:nvPr/>
        </p:nvSpPr>
        <p:spPr>
          <a:xfrm>
            <a:off x="8996881" y="5457074"/>
            <a:ext cx="1237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CBC/</a:t>
            </a:r>
            <a:r>
              <a:rPr lang="en-US" dirty="0" err="1"/>
              <a:t>CyTOF</a:t>
            </a:r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4173EAA-F726-EA40-80AC-78166622D0A6}"/>
              </a:ext>
            </a:extLst>
          </p:cNvPr>
          <p:cNvSpPr txBox="1"/>
          <p:nvPr/>
        </p:nvSpPr>
        <p:spPr>
          <a:xfrm>
            <a:off x="2373696" y="4485566"/>
            <a:ext cx="9941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rho = 0.66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04F572C-C100-C54B-944B-35AC5C45D2E1}"/>
              </a:ext>
            </a:extLst>
          </p:cNvPr>
          <p:cNvSpPr txBox="1"/>
          <p:nvPr/>
        </p:nvSpPr>
        <p:spPr>
          <a:xfrm>
            <a:off x="5321391" y="4522139"/>
            <a:ext cx="9941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rho = 0.48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C5E487E-2B6E-9A42-87AB-FA558D8E9C15}"/>
              </a:ext>
            </a:extLst>
          </p:cNvPr>
          <p:cNvSpPr txBox="1"/>
          <p:nvPr/>
        </p:nvSpPr>
        <p:spPr>
          <a:xfrm>
            <a:off x="9921823" y="4651251"/>
            <a:ext cx="9941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rho = 0.59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2DF1024-C061-CA45-B82C-7D0391268818}"/>
              </a:ext>
            </a:extLst>
          </p:cNvPr>
          <p:cNvSpPr/>
          <p:nvPr/>
        </p:nvSpPr>
        <p:spPr>
          <a:xfrm>
            <a:off x="6401179" y="3507095"/>
            <a:ext cx="944489" cy="1112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9C1C35-2A98-E84C-B11B-54E8EF094FBA}"/>
              </a:ext>
            </a:extLst>
          </p:cNvPr>
          <p:cNvSpPr txBox="1"/>
          <p:nvPr/>
        </p:nvSpPr>
        <p:spPr>
          <a:xfrm rot="-5400000">
            <a:off x="6904361" y="3861414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CSx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86213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 descr="Chart, scatter chart&#10;&#10;Description automatically generated">
            <a:extLst>
              <a:ext uri="{FF2B5EF4-FFF2-40B4-BE49-F238E27FC236}">
                <a16:creationId xmlns:a16="http://schemas.microsoft.com/office/drawing/2014/main" id="{3CC453E4-7C9A-CD4C-86B9-6BBF0CB39C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823" y="2993182"/>
            <a:ext cx="3950295" cy="212046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2E1F4EA-3767-7F46-93D2-728816AAD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CBC/</a:t>
            </a:r>
            <a:r>
              <a:rPr lang="en-US" dirty="0" err="1"/>
              <a:t>CyTOF</a:t>
            </a:r>
            <a:endParaRPr lang="en-US" dirty="0"/>
          </a:p>
        </p:txBody>
      </p:sp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77257B15-1942-BF43-B9D2-D54EBE5DFC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8843" y="2985847"/>
            <a:ext cx="3995123" cy="2120466"/>
          </a:xfrm>
          <a:prstGeom prst="rect">
            <a:avLst/>
          </a:prstGeom>
        </p:spPr>
      </p:pic>
      <p:pic>
        <p:nvPicPr>
          <p:cNvPr id="9" name="Picture 8" descr="Chart, scatter chart&#10;&#10;Description automatically generated">
            <a:extLst>
              <a:ext uri="{FF2B5EF4-FFF2-40B4-BE49-F238E27FC236}">
                <a16:creationId xmlns:a16="http://schemas.microsoft.com/office/drawing/2014/main" id="{2C1250B0-5F77-5D47-80A5-FF8C120722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4624" y="2841842"/>
            <a:ext cx="4681329" cy="253630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C677CAC-3D5B-E24F-AEDE-5128231A0D4B}"/>
              </a:ext>
            </a:extLst>
          </p:cNvPr>
          <p:cNvSpPr txBox="1"/>
          <p:nvPr/>
        </p:nvSpPr>
        <p:spPr>
          <a:xfrm>
            <a:off x="1337077" y="2378676"/>
            <a:ext cx="161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13 cell type Ref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FED9C3A-0F5B-344D-A616-65F2F24919CF}"/>
              </a:ext>
            </a:extLst>
          </p:cNvPr>
          <p:cNvSpPr txBox="1"/>
          <p:nvPr/>
        </p:nvSpPr>
        <p:spPr>
          <a:xfrm>
            <a:off x="4074247" y="2397211"/>
            <a:ext cx="14497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6cell type Ref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8CADB4D-C06A-8945-ADFB-3E8488F733AC}"/>
              </a:ext>
            </a:extLst>
          </p:cNvPr>
          <p:cNvSpPr txBox="1"/>
          <p:nvPr/>
        </p:nvSpPr>
        <p:spPr>
          <a:xfrm>
            <a:off x="8638008" y="2378676"/>
            <a:ext cx="1475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Candace’s SM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EE0D1A7-7115-5740-9E39-14EA7D0C478C}"/>
              </a:ext>
            </a:extLst>
          </p:cNvPr>
          <p:cNvSpPr txBox="1"/>
          <p:nvPr/>
        </p:nvSpPr>
        <p:spPr>
          <a:xfrm rot="-5400000">
            <a:off x="-980719" y="3878629"/>
            <a:ext cx="24944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Absolute Read Counting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F3C4B01-0A7F-5144-81B1-A6D8E0B6D67F}"/>
              </a:ext>
            </a:extLst>
          </p:cNvPr>
          <p:cNvSpPr txBox="1"/>
          <p:nvPr/>
        </p:nvSpPr>
        <p:spPr>
          <a:xfrm>
            <a:off x="1224715" y="5478095"/>
            <a:ext cx="1237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CBC/</a:t>
            </a:r>
            <a:r>
              <a:rPr lang="en-US" dirty="0" err="1"/>
              <a:t>CyTOF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B5FB8E7-16C8-0646-AE06-95BBDCB4E0CD}"/>
              </a:ext>
            </a:extLst>
          </p:cNvPr>
          <p:cNvSpPr txBox="1"/>
          <p:nvPr/>
        </p:nvSpPr>
        <p:spPr>
          <a:xfrm>
            <a:off x="4620451" y="5478094"/>
            <a:ext cx="1237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CBC/</a:t>
            </a:r>
            <a:r>
              <a:rPr lang="en-US" dirty="0" err="1"/>
              <a:t>CyTOF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1B61BD5-5A0E-C844-96D7-D7E8C7FE76A2}"/>
              </a:ext>
            </a:extLst>
          </p:cNvPr>
          <p:cNvSpPr txBox="1"/>
          <p:nvPr/>
        </p:nvSpPr>
        <p:spPr>
          <a:xfrm>
            <a:off x="8996881" y="5457074"/>
            <a:ext cx="1237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CBC/</a:t>
            </a:r>
            <a:r>
              <a:rPr lang="en-US" dirty="0" err="1"/>
              <a:t>CyTOF</a:t>
            </a:r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04F572C-C100-C54B-944B-35AC5C45D2E1}"/>
              </a:ext>
            </a:extLst>
          </p:cNvPr>
          <p:cNvSpPr txBox="1"/>
          <p:nvPr/>
        </p:nvSpPr>
        <p:spPr>
          <a:xfrm>
            <a:off x="5321391" y="4522139"/>
            <a:ext cx="9941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rho = 0.48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C5E487E-2B6E-9A42-87AB-FA558D8E9C15}"/>
              </a:ext>
            </a:extLst>
          </p:cNvPr>
          <p:cNvSpPr txBox="1"/>
          <p:nvPr/>
        </p:nvSpPr>
        <p:spPr>
          <a:xfrm>
            <a:off x="9921823" y="4651251"/>
            <a:ext cx="9941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rho = 0.59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2DF1024-C061-CA45-B82C-7D0391268818}"/>
              </a:ext>
            </a:extLst>
          </p:cNvPr>
          <p:cNvSpPr/>
          <p:nvPr/>
        </p:nvSpPr>
        <p:spPr>
          <a:xfrm>
            <a:off x="6401179" y="3507095"/>
            <a:ext cx="944489" cy="1112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9C1C35-2A98-E84C-B11B-54E8EF094FBA}"/>
              </a:ext>
            </a:extLst>
          </p:cNvPr>
          <p:cNvSpPr txBox="1"/>
          <p:nvPr/>
        </p:nvSpPr>
        <p:spPr>
          <a:xfrm rot="-5400000">
            <a:off x="6904361" y="3861414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CSx</a:t>
            </a:r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D95975E-1E1D-5E4A-9037-A7E4BBFEDAF5}"/>
              </a:ext>
            </a:extLst>
          </p:cNvPr>
          <p:cNvSpPr txBox="1"/>
          <p:nvPr/>
        </p:nvSpPr>
        <p:spPr>
          <a:xfrm>
            <a:off x="2146914" y="4515620"/>
            <a:ext cx="11117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rho = 0.596</a:t>
            </a:r>
          </a:p>
        </p:txBody>
      </p:sp>
    </p:spTree>
    <p:extLst>
      <p:ext uri="{BB962C8B-B14F-4D97-AF65-F5344CB8AC3E}">
        <p14:creationId xmlns:p14="http://schemas.microsoft.com/office/powerpoint/2010/main" val="32122854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E1F4EA-3767-7F46-93D2-728816AAD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CBC/</a:t>
            </a:r>
            <a:r>
              <a:rPr lang="en-US" dirty="0" err="1"/>
              <a:t>CyTOF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C677CAC-3D5B-E24F-AEDE-5128231A0D4B}"/>
              </a:ext>
            </a:extLst>
          </p:cNvPr>
          <p:cNvSpPr txBox="1"/>
          <p:nvPr/>
        </p:nvSpPr>
        <p:spPr>
          <a:xfrm>
            <a:off x="1337077" y="2378676"/>
            <a:ext cx="161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13 cell type Ref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FED9C3A-0F5B-344D-A616-65F2F24919CF}"/>
              </a:ext>
            </a:extLst>
          </p:cNvPr>
          <p:cNvSpPr txBox="1"/>
          <p:nvPr/>
        </p:nvSpPr>
        <p:spPr>
          <a:xfrm>
            <a:off x="4074247" y="2397211"/>
            <a:ext cx="14497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6cell type Ref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8CADB4D-C06A-8945-ADFB-3E8488F733AC}"/>
              </a:ext>
            </a:extLst>
          </p:cNvPr>
          <p:cNvSpPr txBox="1"/>
          <p:nvPr/>
        </p:nvSpPr>
        <p:spPr>
          <a:xfrm>
            <a:off x="8638008" y="2378676"/>
            <a:ext cx="1475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Candace’s SM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EE0D1A7-7115-5740-9E39-14EA7D0C478C}"/>
              </a:ext>
            </a:extLst>
          </p:cNvPr>
          <p:cNvSpPr txBox="1"/>
          <p:nvPr/>
        </p:nvSpPr>
        <p:spPr>
          <a:xfrm rot="-5400000">
            <a:off x="-980719" y="3878629"/>
            <a:ext cx="24944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Absolute Read Counting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F3C4B01-0A7F-5144-81B1-A6D8E0B6D67F}"/>
              </a:ext>
            </a:extLst>
          </p:cNvPr>
          <p:cNvSpPr txBox="1"/>
          <p:nvPr/>
        </p:nvSpPr>
        <p:spPr>
          <a:xfrm>
            <a:off x="1224715" y="5478095"/>
            <a:ext cx="1237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CBC/</a:t>
            </a:r>
            <a:r>
              <a:rPr lang="en-US" dirty="0" err="1"/>
              <a:t>CyTOF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B5FB8E7-16C8-0646-AE06-95BBDCB4E0CD}"/>
              </a:ext>
            </a:extLst>
          </p:cNvPr>
          <p:cNvSpPr txBox="1"/>
          <p:nvPr/>
        </p:nvSpPr>
        <p:spPr>
          <a:xfrm>
            <a:off x="4620451" y="5478094"/>
            <a:ext cx="1237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CBC/</a:t>
            </a:r>
            <a:r>
              <a:rPr lang="en-US" dirty="0" err="1"/>
              <a:t>CyTOF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1B61BD5-5A0E-C844-96D7-D7E8C7FE76A2}"/>
              </a:ext>
            </a:extLst>
          </p:cNvPr>
          <p:cNvSpPr txBox="1"/>
          <p:nvPr/>
        </p:nvSpPr>
        <p:spPr>
          <a:xfrm>
            <a:off x="8996881" y="5457074"/>
            <a:ext cx="1237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CBC/</a:t>
            </a:r>
            <a:r>
              <a:rPr lang="en-US" dirty="0" err="1"/>
              <a:t>CyTOF</a:t>
            </a:r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2DF1024-C061-CA45-B82C-7D0391268818}"/>
              </a:ext>
            </a:extLst>
          </p:cNvPr>
          <p:cNvSpPr/>
          <p:nvPr/>
        </p:nvSpPr>
        <p:spPr>
          <a:xfrm>
            <a:off x="6401179" y="3507095"/>
            <a:ext cx="944489" cy="1112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9C1C35-2A98-E84C-B11B-54E8EF094FBA}"/>
              </a:ext>
            </a:extLst>
          </p:cNvPr>
          <p:cNvSpPr txBox="1"/>
          <p:nvPr/>
        </p:nvSpPr>
        <p:spPr>
          <a:xfrm rot="-5400000">
            <a:off x="6904361" y="3861414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CSx</a:t>
            </a:r>
            <a:endParaRPr lang="en-US" dirty="0"/>
          </a:p>
        </p:txBody>
      </p:sp>
      <p:pic>
        <p:nvPicPr>
          <p:cNvPr id="20" name="Picture 32">
            <a:extLst>
              <a:ext uri="{FF2B5EF4-FFF2-40B4-BE49-F238E27FC236}">
                <a16:creationId xmlns:a16="http://schemas.microsoft.com/office/drawing/2014/main" id="{92B06A43-32A1-A74F-82CB-7FC9112E24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4160" y="2850253"/>
            <a:ext cx="3303152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6">
            <a:extLst>
              <a:ext uri="{FF2B5EF4-FFF2-40B4-BE49-F238E27FC236}">
                <a16:creationId xmlns:a16="http://schemas.microsoft.com/office/drawing/2014/main" id="{F32D81BF-C0A6-D949-94F2-B7554622D9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634" y="2806032"/>
            <a:ext cx="3303152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6">
            <a:extLst>
              <a:ext uri="{FF2B5EF4-FFF2-40B4-BE49-F238E27FC236}">
                <a16:creationId xmlns:a16="http://schemas.microsoft.com/office/drawing/2014/main" id="{CE3D262D-3665-3543-AF75-441A0972EC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8164" y="2824567"/>
            <a:ext cx="3303152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5115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A5E0DC-822F-574F-87BC-C9F6A29096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1CD7742-3DBC-AC4D-9E1F-6DCA784249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3986" y="2548051"/>
            <a:ext cx="3835400" cy="31242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9B1B2B4-D1D1-6242-B960-2D9F51299B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8400" y="2160814"/>
            <a:ext cx="3835400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1551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C8BDD1-4629-374C-9FD3-0495BCF2A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E6B05C3-C338-8542-99B1-B2F69516B3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2214" y="2548051"/>
            <a:ext cx="3835400" cy="3124200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D8B0A60-73CD-2842-B838-42E14D2015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4388" y="2182585"/>
            <a:ext cx="3835400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9609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BDBD2-55BD-FB4A-B119-8F60AB05E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 cell=</a:t>
            </a:r>
            <a:r>
              <a:rPr lang="en-US" dirty="0" err="1"/>
              <a:t>nb+cb</a:t>
            </a:r>
            <a:endParaRPr lang="en-US" dirty="0"/>
          </a:p>
        </p:txBody>
      </p:sp>
      <p:pic>
        <p:nvPicPr>
          <p:cNvPr id="5" name="Content Placeholder 4" descr="Chart, scatter chart&#10;&#10;Description automatically generated">
            <a:extLst>
              <a:ext uri="{FF2B5EF4-FFF2-40B4-BE49-F238E27FC236}">
                <a16:creationId xmlns:a16="http://schemas.microsoft.com/office/drawing/2014/main" id="{3E59D7FE-0811-534B-B94D-0A3D17C058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7214" y="2594826"/>
            <a:ext cx="5518786" cy="2929266"/>
          </a:xfrm>
        </p:spPr>
      </p:pic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781A4F71-2D37-B142-BC91-F5A2952755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3534" y="2724806"/>
            <a:ext cx="5214893" cy="279928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6D25B95-5F67-8946-B03E-D5A8CECEB6F5}"/>
              </a:ext>
            </a:extLst>
          </p:cNvPr>
          <p:cNvSpPr txBox="1"/>
          <p:nvPr/>
        </p:nvSpPr>
        <p:spPr>
          <a:xfrm>
            <a:off x="4785500" y="1653749"/>
            <a:ext cx="161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13 cell type Ref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B75A9E-C830-704E-9420-F610BA6506B5}"/>
              </a:ext>
            </a:extLst>
          </p:cNvPr>
          <p:cNvSpPr txBox="1"/>
          <p:nvPr/>
        </p:nvSpPr>
        <p:spPr>
          <a:xfrm rot="-5400000">
            <a:off x="-1065617" y="3841559"/>
            <a:ext cx="24944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Absolute Read Counting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4454349-4214-C145-BA39-CC8221793C19}"/>
              </a:ext>
            </a:extLst>
          </p:cNvPr>
          <p:cNvSpPr txBox="1"/>
          <p:nvPr/>
        </p:nvSpPr>
        <p:spPr>
          <a:xfrm>
            <a:off x="1841582" y="5441025"/>
            <a:ext cx="14950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CBC/Clin Flow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F51051-7DE8-2642-BF68-90A7DBE9E996}"/>
              </a:ext>
            </a:extLst>
          </p:cNvPr>
          <p:cNvSpPr txBox="1"/>
          <p:nvPr/>
        </p:nvSpPr>
        <p:spPr>
          <a:xfrm>
            <a:off x="8830473" y="5441025"/>
            <a:ext cx="680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Cytof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5328B7-CC1A-D447-9C8B-9A7BF9F5C746}"/>
              </a:ext>
            </a:extLst>
          </p:cNvPr>
          <p:cNvSpPr txBox="1"/>
          <p:nvPr/>
        </p:nvSpPr>
        <p:spPr>
          <a:xfrm>
            <a:off x="3655960" y="4737814"/>
            <a:ext cx="9941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rho = 0.75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DECA3A2-92E5-4F49-84F5-557328BC00D7}"/>
              </a:ext>
            </a:extLst>
          </p:cNvPr>
          <p:cNvSpPr txBox="1"/>
          <p:nvPr/>
        </p:nvSpPr>
        <p:spPr>
          <a:xfrm>
            <a:off x="9641603" y="4737813"/>
            <a:ext cx="10935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rho = 0.596</a:t>
            </a:r>
          </a:p>
        </p:txBody>
      </p:sp>
    </p:spTree>
    <p:extLst>
      <p:ext uri="{BB962C8B-B14F-4D97-AF65-F5344CB8AC3E}">
        <p14:creationId xmlns:p14="http://schemas.microsoft.com/office/powerpoint/2010/main" val="17681937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Chart, scatter chart&#10;&#10;Description automatically generated">
            <a:extLst>
              <a:ext uri="{FF2B5EF4-FFF2-40B4-BE49-F238E27FC236}">
                <a16:creationId xmlns:a16="http://schemas.microsoft.com/office/drawing/2014/main" id="{B57B61E5-A0B1-384A-86BC-156FAE7EA2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8052" y="340518"/>
            <a:ext cx="11038461" cy="6176963"/>
          </a:xfrm>
        </p:spPr>
      </p:pic>
    </p:spTree>
    <p:extLst>
      <p:ext uri="{BB962C8B-B14F-4D97-AF65-F5344CB8AC3E}">
        <p14:creationId xmlns:p14="http://schemas.microsoft.com/office/powerpoint/2010/main" val="5415074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Chart, scatter chart&#10;&#10;Description automatically generated">
            <a:extLst>
              <a:ext uri="{FF2B5EF4-FFF2-40B4-BE49-F238E27FC236}">
                <a16:creationId xmlns:a16="http://schemas.microsoft.com/office/drawing/2014/main" id="{7F398C85-4DB9-4246-A242-D96E58145F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6481" y="31888"/>
            <a:ext cx="9875108" cy="6826112"/>
          </a:xfrm>
        </p:spPr>
      </p:pic>
    </p:spTree>
    <p:extLst>
      <p:ext uri="{BB962C8B-B14F-4D97-AF65-F5344CB8AC3E}">
        <p14:creationId xmlns:p14="http://schemas.microsoft.com/office/powerpoint/2010/main" val="42837535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9DC4E-F705-4CDC-AE3D-535248C010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150" y="498476"/>
            <a:ext cx="11525250" cy="444500"/>
          </a:xfrm>
        </p:spPr>
        <p:txBody>
          <a:bodyPr>
            <a:no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Compartment-wise 13CT reference with top 150 DMRs on July 6 updated Healthy Whole Blood CBC/Clin Flow (absolute RC)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145F17C-D61A-4571-BC0A-D4E39C555D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340" y="1302055"/>
            <a:ext cx="2764087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60E37CE-4C36-4C5E-BFE6-D986C19E1A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8614" y="1302055"/>
            <a:ext cx="2764087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D9AF670B-3EA2-4B03-AF9B-378F529020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452" y="4114800"/>
            <a:ext cx="2784975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736968B4-6E5D-46A5-A6D5-29ED208E77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7300" y="1302055"/>
            <a:ext cx="2764087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A4333ABF-254E-4BF2-8084-EFFB16F8A7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9074" y="4121715"/>
            <a:ext cx="2722313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DFF39505-CD00-45B8-9BA9-A5C32DE526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2701" y="4121715"/>
            <a:ext cx="2764087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2CB3D702-953A-445F-8AEE-15277A3D10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2701" y="1302055"/>
            <a:ext cx="2854599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A155959B-C93B-400C-BDC3-79CB15F979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6839" y="4121715"/>
            <a:ext cx="2805862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27743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9DC4E-F705-4CDC-AE3D-535248C010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" y="498476"/>
            <a:ext cx="11868150" cy="444500"/>
          </a:xfrm>
        </p:spPr>
        <p:txBody>
          <a:bodyPr>
            <a:no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Compartment-wise 13CT reference with top 150 DMRs on July 6 updated Healthy Whole Blood CBC/Clin Flow (normalized RC)</a:t>
            </a:r>
          </a:p>
        </p:txBody>
      </p:sp>
      <p:pic>
        <p:nvPicPr>
          <p:cNvPr id="7188" name="Picture 20">
            <a:extLst>
              <a:ext uri="{FF2B5EF4-FFF2-40B4-BE49-F238E27FC236}">
                <a16:creationId xmlns:a16="http://schemas.microsoft.com/office/drawing/2014/main" id="{555DC9E6-7124-4EC4-9634-E97C6EE107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8881" y="1295400"/>
            <a:ext cx="2854599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90" name="Picture 22">
            <a:extLst>
              <a:ext uri="{FF2B5EF4-FFF2-40B4-BE49-F238E27FC236}">
                <a16:creationId xmlns:a16="http://schemas.microsoft.com/office/drawing/2014/main" id="{C8B02BD2-649C-443D-9301-353282E4A2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5709" y="4038600"/>
            <a:ext cx="2805862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92" name="Picture 24">
            <a:extLst>
              <a:ext uri="{FF2B5EF4-FFF2-40B4-BE49-F238E27FC236}">
                <a16:creationId xmlns:a16="http://schemas.microsoft.com/office/drawing/2014/main" id="{67B142FB-D870-4B89-B9CD-2549E69C8F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6597" y="1295400"/>
            <a:ext cx="2764087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94" name="Picture 26">
            <a:extLst>
              <a:ext uri="{FF2B5EF4-FFF2-40B4-BE49-F238E27FC236}">
                <a16:creationId xmlns:a16="http://schemas.microsoft.com/office/drawing/2014/main" id="{310C077A-C38E-4C2C-A1CA-4C74DBE36E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313" y="1295400"/>
            <a:ext cx="2764087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96" name="Picture 28">
            <a:extLst>
              <a:ext uri="{FF2B5EF4-FFF2-40B4-BE49-F238E27FC236}">
                <a16:creationId xmlns:a16="http://schemas.microsoft.com/office/drawing/2014/main" id="{0FF31E48-6613-4383-9016-B927C61C8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825" y="4038600"/>
            <a:ext cx="2784975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98" name="Picture 30">
            <a:extLst>
              <a:ext uri="{FF2B5EF4-FFF2-40B4-BE49-F238E27FC236}">
                <a16:creationId xmlns:a16="http://schemas.microsoft.com/office/drawing/2014/main" id="{F2C9885D-827B-4E5D-B4F2-DBE5F343F2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6438" y="1295400"/>
            <a:ext cx="2764087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00" name="Picture 32">
            <a:extLst>
              <a:ext uri="{FF2B5EF4-FFF2-40B4-BE49-F238E27FC236}">
                <a16:creationId xmlns:a16="http://schemas.microsoft.com/office/drawing/2014/main" id="{F9E0BC13-FD16-46A2-BF16-EB0C23828A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5550" y="4038600"/>
            <a:ext cx="2805862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02" name="Picture 34">
            <a:extLst>
              <a:ext uri="{FF2B5EF4-FFF2-40B4-BE49-F238E27FC236}">
                <a16:creationId xmlns:a16="http://schemas.microsoft.com/office/drawing/2014/main" id="{7D435429-E7BC-42D2-BAE0-53419F8B7E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9768" y="4038600"/>
            <a:ext cx="2764087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93858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CA6842-45E4-E445-9C71-AE642470C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060"/>
            <a:ext cx="10515600" cy="623014"/>
          </a:xfrm>
        </p:spPr>
        <p:txBody>
          <a:bodyPr>
            <a:noAutofit/>
          </a:bodyPr>
          <a:lstStyle/>
          <a:p>
            <a:pPr algn="ctr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Performance of 6 cell types and 13 cell types reference</a:t>
            </a:r>
            <a:b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(Absolute read counting)</a:t>
            </a:r>
          </a:p>
        </p:txBody>
      </p:sp>
      <p:pic>
        <p:nvPicPr>
          <p:cNvPr id="5" name="Content Placeholder 4" descr="Chart, scatter chart&#10;&#10;Description automatically generated">
            <a:extLst>
              <a:ext uri="{FF2B5EF4-FFF2-40B4-BE49-F238E27FC236}">
                <a16:creationId xmlns:a16="http://schemas.microsoft.com/office/drawing/2014/main" id="{D8A60C45-70BC-3242-BE71-591AB2120A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50617" y="1445739"/>
            <a:ext cx="4529832" cy="2434955"/>
          </a:xfrm>
        </p:spPr>
      </p:pic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67CB8432-588A-9D45-A483-565D668B6D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9052" y="1472674"/>
            <a:ext cx="4529832" cy="2476669"/>
          </a:xfrm>
          <a:prstGeom prst="rect">
            <a:avLst/>
          </a:prstGeom>
        </p:spPr>
      </p:pic>
      <p:pic>
        <p:nvPicPr>
          <p:cNvPr id="14" name="Picture 13" descr="Chart, scatter chart&#10;&#10;Description automatically generated">
            <a:extLst>
              <a:ext uri="{FF2B5EF4-FFF2-40B4-BE49-F238E27FC236}">
                <a16:creationId xmlns:a16="http://schemas.microsoft.com/office/drawing/2014/main" id="{34BE90F7-8EC4-B640-BAD2-99CE651049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0724" y="3965492"/>
            <a:ext cx="4846489" cy="2595944"/>
          </a:xfrm>
          <a:prstGeom prst="rect">
            <a:avLst/>
          </a:prstGeom>
        </p:spPr>
      </p:pic>
      <p:pic>
        <p:nvPicPr>
          <p:cNvPr id="16" name="Picture 15" descr="Chart, scatter chart&#10;&#10;Description automatically generated">
            <a:extLst>
              <a:ext uri="{FF2B5EF4-FFF2-40B4-BE49-F238E27FC236}">
                <a16:creationId xmlns:a16="http://schemas.microsoft.com/office/drawing/2014/main" id="{4653B872-F202-E447-B319-B3F85FE6CD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833" y="4051991"/>
            <a:ext cx="4543686" cy="244291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7F2F05B-15F0-3B48-A935-03E5849AD20E}"/>
              </a:ext>
            </a:extLst>
          </p:cNvPr>
          <p:cNvSpPr txBox="1"/>
          <p:nvPr/>
        </p:nvSpPr>
        <p:spPr>
          <a:xfrm rot="-5400000">
            <a:off x="-1119080" y="2106930"/>
            <a:ext cx="2877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13 cell types reference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C41CDD7-2603-C744-A605-AB63752246F7}"/>
              </a:ext>
            </a:extLst>
          </p:cNvPr>
          <p:cNvSpPr txBox="1"/>
          <p:nvPr/>
        </p:nvSpPr>
        <p:spPr>
          <a:xfrm rot="-5400000">
            <a:off x="-895946" y="4913561"/>
            <a:ext cx="23775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6 cell types reference</a:t>
            </a:r>
          </a:p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(previous result)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7FC1185-33DA-E243-8831-67602D20DB07}"/>
              </a:ext>
            </a:extLst>
          </p:cNvPr>
          <p:cNvSpPr txBox="1"/>
          <p:nvPr/>
        </p:nvSpPr>
        <p:spPr>
          <a:xfrm>
            <a:off x="1154780" y="845014"/>
            <a:ext cx="26853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Batch1</a:t>
            </a:r>
          </a:p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(Depth ~ 15x, input ~ 25ng)</a:t>
            </a:r>
            <a:endParaRPr lang="en-US" sz="16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D01A15A-6C59-8742-9BD7-E0FC38A846FD}"/>
              </a:ext>
            </a:extLst>
          </p:cNvPr>
          <p:cNvSpPr txBox="1"/>
          <p:nvPr/>
        </p:nvSpPr>
        <p:spPr>
          <a:xfrm>
            <a:off x="7737572" y="922519"/>
            <a:ext cx="27991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Batch2</a:t>
            </a:r>
          </a:p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(Depth ~ 30x, input ~ 100ng)</a:t>
            </a:r>
            <a:endParaRPr lang="en-US" sz="16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F25401E-FFBC-8645-86A9-4BA57768AF0B}"/>
              </a:ext>
            </a:extLst>
          </p:cNvPr>
          <p:cNvSpPr txBox="1"/>
          <p:nvPr/>
        </p:nvSpPr>
        <p:spPr>
          <a:xfrm>
            <a:off x="1435009" y="6425608"/>
            <a:ext cx="1736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Flow cytometry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9ACCB6A-7585-C547-AB21-80CA141E2937}"/>
              </a:ext>
            </a:extLst>
          </p:cNvPr>
          <p:cNvSpPr txBox="1"/>
          <p:nvPr/>
        </p:nvSpPr>
        <p:spPr>
          <a:xfrm>
            <a:off x="8185924" y="6494906"/>
            <a:ext cx="1736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Flow cytometry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69EEC62-7E2D-BB43-9129-ED20AD7F5430}"/>
              </a:ext>
            </a:extLst>
          </p:cNvPr>
          <p:cNvSpPr txBox="1"/>
          <p:nvPr/>
        </p:nvSpPr>
        <p:spPr>
          <a:xfrm>
            <a:off x="3840131" y="828865"/>
            <a:ext cx="42819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Mono of 13 cell types reference seems problematic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03E58F9-EF53-624F-8F18-ABE70F799385}"/>
              </a:ext>
            </a:extLst>
          </p:cNvPr>
          <p:cNvSpPr txBox="1"/>
          <p:nvPr/>
        </p:nvSpPr>
        <p:spPr>
          <a:xfrm>
            <a:off x="2942319" y="3302069"/>
            <a:ext cx="9444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rho= 0.51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39DF3E3-EB38-4F47-BF73-0639963DB515}"/>
              </a:ext>
            </a:extLst>
          </p:cNvPr>
          <p:cNvSpPr txBox="1"/>
          <p:nvPr/>
        </p:nvSpPr>
        <p:spPr>
          <a:xfrm>
            <a:off x="2942319" y="5940356"/>
            <a:ext cx="9444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rho= 0.89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14F971F-38A9-FC41-85D5-576036E4A962}"/>
              </a:ext>
            </a:extLst>
          </p:cNvPr>
          <p:cNvSpPr txBox="1"/>
          <p:nvPr/>
        </p:nvSpPr>
        <p:spPr>
          <a:xfrm>
            <a:off x="9592247" y="3354913"/>
            <a:ext cx="9444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rho= 0.67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A0BE545-F5B9-8142-8668-FE7613FDD486}"/>
              </a:ext>
            </a:extLst>
          </p:cNvPr>
          <p:cNvSpPr txBox="1"/>
          <p:nvPr/>
        </p:nvSpPr>
        <p:spPr>
          <a:xfrm>
            <a:off x="9579818" y="5884327"/>
            <a:ext cx="9444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rho= 0.95</a:t>
            </a:r>
          </a:p>
        </p:txBody>
      </p:sp>
    </p:spTree>
    <p:extLst>
      <p:ext uri="{BB962C8B-B14F-4D97-AF65-F5344CB8AC3E}">
        <p14:creationId xmlns:p14="http://schemas.microsoft.com/office/powerpoint/2010/main" val="15972446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9DC4E-F705-4CDC-AE3D-535248C010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" y="498476"/>
            <a:ext cx="11868150" cy="444500"/>
          </a:xfrm>
        </p:spPr>
        <p:txBody>
          <a:bodyPr>
            <a:no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Compartment-wise 13CT reference with top 150 DMRs on July 6 updated Healthy Whole Blood </a:t>
            </a:r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CyTOF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(absolute RC)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EAA90794-D41D-459E-81CF-221321951A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0000" y="1279090"/>
            <a:ext cx="2798899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>
            <a:extLst>
              <a:ext uri="{FF2B5EF4-FFF2-40B4-BE49-F238E27FC236}">
                <a16:creationId xmlns:a16="http://schemas.microsoft.com/office/drawing/2014/main" id="{D71FAA31-6BCF-4C03-A812-0C7C657F55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514" y="1279090"/>
            <a:ext cx="2812824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>
            <a:extLst>
              <a:ext uri="{FF2B5EF4-FFF2-40B4-BE49-F238E27FC236}">
                <a16:creationId xmlns:a16="http://schemas.microsoft.com/office/drawing/2014/main" id="{0B0192A2-3972-4ABC-AE7E-6B97A33E77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0945" y="1279090"/>
            <a:ext cx="2764087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>
            <a:extLst>
              <a:ext uri="{FF2B5EF4-FFF2-40B4-BE49-F238E27FC236}">
                <a16:creationId xmlns:a16="http://schemas.microsoft.com/office/drawing/2014/main" id="{4A02B6B3-572A-4983-9771-CCAC6BFE29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729" y="4022290"/>
            <a:ext cx="2764087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0" name="Picture 10">
            <a:extLst>
              <a:ext uri="{FF2B5EF4-FFF2-40B4-BE49-F238E27FC236}">
                <a16:creationId xmlns:a16="http://schemas.microsoft.com/office/drawing/2014/main" id="{00F2B9BC-5CC9-4B04-8762-BE08958511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4216" y="1279090"/>
            <a:ext cx="2764087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03618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9DC4E-F705-4CDC-AE3D-535248C010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" y="498476"/>
            <a:ext cx="11868150" cy="444500"/>
          </a:xfrm>
        </p:spPr>
        <p:txBody>
          <a:bodyPr>
            <a:no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Compartment-wise 13CT reference with top 150 DMRs on July 6 updated Healthy Whole Blood </a:t>
            </a:r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CyTOF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(normalized RC)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3F5AE3CD-D4EF-485A-B9BD-8A4D3BCA6E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202107"/>
            <a:ext cx="2798899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00C4D239-B91B-488C-AD34-9A75D79B88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099" y="1202107"/>
            <a:ext cx="2812824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>
            <a:extLst>
              <a:ext uri="{FF2B5EF4-FFF2-40B4-BE49-F238E27FC236}">
                <a16:creationId xmlns:a16="http://schemas.microsoft.com/office/drawing/2014/main" id="{503A8D33-8085-41A8-AE53-0CBBC024BB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2442" y="1202107"/>
            <a:ext cx="2764087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Picture 8">
            <a:extLst>
              <a:ext uri="{FF2B5EF4-FFF2-40B4-BE49-F238E27FC236}">
                <a16:creationId xmlns:a16="http://schemas.microsoft.com/office/drawing/2014/main" id="{32444696-0489-48CA-84B8-028C3910E4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099" y="3926257"/>
            <a:ext cx="2764087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6" name="Picture 10">
            <a:extLst>
              <a:ext uri="{FF2B5EF4-FFF2-40B4-BE49-F238E27FC236}">
                <a16:creationId xmlns:a16="http://schemas.microsoft.com/office/drawing/2014/main" id="{25336F1B-A162-485E-9AB7-1E218058DB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4370" y="1202107"/>
            <a:ext cx="2764087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67622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9DC4E-F705-4CDC-AE3D-535248C010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150" y="498476"/>
            <a:ext cx="11525250" cy="444500"/>
          </a:xfrm>
        </p:spPr>
        <p:txBody>
          <a:bodyPr>
            <a:no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Old 6CT reference on July 6 updated Healthy Whole Blood CBC/Clin Flow (absolute RC)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5B0D5C56-D96A-4EA9-835C-443D9D3F60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4682" y="3990975"/>
            <a:ext cx="2722313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24EEB3E6-0C48-4375-9D45-6482FCF8CD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6221" y="3990975"/>
            <a:ext cx="2764087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1D25A071-24AD-4050-B2FC-CF6C080EA4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7115" y="1247775"/>
            <a:ext cx="2854599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DB6A9760-FCBA-4A2D-A9EC-998730E362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8395" y="1247775"/>
            <a:ext cx="2764087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5436B2FB-BAAB-4977-9352-D050ADB12F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9814" y="1247775"/>
            <a:ext cx="2764087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5C97F475-B668-4465-BC15-6D3705C8DF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519" y="1247775"/>
            <a:ext cx="2764087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>
            <a:extLst>
              <a:ext uri="{FF2B5EF4-FFF2-40B4-BE49-F238E27FC236}">
                <a16:creationId xmlns:a16="http://schemas.microsoft.com/office/drawing/2014/main" id="{83562FD1-9D19-41C0-92EF-7D7D8850DB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076" y="3990975"/>
            <a:ext cx="2784975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>
            <a:extLst>
              <a:ext uri="{FF2B5EF4-FFF2-40B4-BE49-F238E27FC236}">
                <a16:creationId xmlns:a16="http://schemas.microsoft.com/office/drawing/2014/main" id="{D5F6FE4E-C106-4800-9C08-84DD81B8F1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8840" y="3990975"/>
            <a:ext cx="2764087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16407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9DC4E-F705-4CDC-AE3D-535248C010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150" y="498476"/>
            <a:ext cx="11525250" cy="444500"/>
          </a:xfrm>
        </p:spPr>
        <p:txBody>
          <a:bodyPr>
            <a:no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Old 6CT reference on July 6 updated Healthy Whole Blood CBC/Clin Flow (normalized RC)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EF8A7B6-BD18-47E6-8E56-25A2300721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0259" y="3990974"/>
            <a:ext cx="2764087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42012451-0C52-49A2-A394-81FEEEE643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743" y="3990974"/>
            <a:ext cx="2784975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572DD9A-54E0-46B6-9254-0597ED3663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188" y="1247774"/>
            <a:ext cx="2764087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4F9A3909-2BC3-49D0-85F0-E82952403A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5435" y="1247774"/>
            <a:ext cx="2805862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AE0568DA-9AAA-4C6D-B868-5A15CE0E1E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0260" y="1247774"/>
            <a:ext cx="2764087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A7C19D64-0768-4F65-A1AD-D3A620F855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8984" y="4000498"/>
            <a:ext cx="2722313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FBBADDA3-4236-4F85-BFDA-B722CECDDE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4000498"/>
            <a:ext cx="2764087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64451AB0-E8E1-402B-908B-18AB1E51AE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0464" y="1247774"/>
            <a:ext cx="2903336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11836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9DC4E-F705-4CDC-AE3D-535248C010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150" y="498476"/>
            <a:ext cx="11525250" cy="444500"/>
          </a:xfrm>
        </p:spPr>
        <p:txBody>
          <a:bodyPr>
            <a:no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Old 6CT reference on July 6 updated Healthy Whole Blood </a:t>
            </a:r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CyTOF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(absolute RC)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73F22D7A-112B-4C14-8E86-31842706EE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323975"/>
            <a:ext cx="2798899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7D9CD22C-22F2-40B4-890D-A8D6F0CE33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363" y="1323975"/>
            <a:ext cx="2812824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C2F95D57-B261-4F9E-8636-CE9D927C28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2713" y="1323975"/>
            <a:ext cx="2764087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47FBF384-1FD5-4206-A4AC-638A0D824F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363" y="4010025"/>
            <a:ext cx="2764087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>
            <a:extLst>
              <a:ext uri="{FF2B5EF4-FFF2-40B4-BE49-F238E27FC236}">
                <a16:creationId xmlns:a16="http://schemas.microsoft.com/office/drawing/2014/main" id="{384BEDDD-C8EB-4952-BD64-F5779006C5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4099" y="1323975"/>
            <a:ext cx="2764087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27014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9DC4E-F705-4CDC-AE3D-535248C010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150" y="498476"/>
            <a:ext cx="11525250" cy="444500"/>
          </a:xfrm>
        </p:spPr>
        <p:txBody>
          <a:bodyPr>
            <a:no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Old 6CT reference on July 6 updated Healthy Whole Blood </a:t>
            </a:r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CyTOF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(normalized RC)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A949F156-CA53-4A1D-AC2E-2CA0DD99C5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0775" y="1200150"/>
            <a:ext cx="2840674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86751A6F-3346-4BD0-A614-057111AC83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195" y="1200150"/>
            <a:ext cx="2812824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B531F05E-B837-4E27-8FD0-4BC3B5D2C5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2851" y="1200150"/>
            <a:ext cx="2764087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94DF89DD-57DF-43EC-9D39-11241159F6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838" y="3943350"/>
            <a:ext cx="2764087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>
            <a:extLst>
              <a:ext uri="{FF2B5EF4-FFF2-40B4-BE49-F238E27FC236}">
                <a16:creationId xmlns:a16="http://schemas.microsoft.com/office/drawing/2014/main" id="{EB7E9CEF-C023-4A8A-8903-2FCECC6430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7538" y="1200150"/>
            <a:ext cx="2805862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04364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9DC4E-F705-4CDC-AE3D-535248C010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150" y="498476"/>
            <a:ext cx="11525250" cy="444500"/>
          </a:xfrm>
        </p:spPr>
        <p:txBody>
          <a:bodyPr>
            <a:no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Old 6CT vs CW13CT reference on July 6 updated Healthy Whole Blood (absolute RC)</a:t>
            </a:r>
          </a:p>
        </p:txBody>
      </p:sp>
      <p:pic>
        <p:nvPicPr>
          <p:cNvPr id="11268" name="Picture 4">
            <a:extLst>
              <a:ext uri="{FF2B5EF4-FFF2-40B4-BE49-F238E27FC236}">
                <a16:creationId xmlns:a16="http://schemas.microsoft.com/office/drawing/2014/main" id="{CDE4E6D2-BD0E-48AB-8AF8-5E1297A59A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150" y="4029075"/>
            <a:ext cx="2778012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>
            <a:extLst>
              <a:ext uri="{FF2B5EF4-FFF2-40B4-BE49-F238E27FC236}">
                <a16:creationId xmlns:a16="http://schemas.microsoft.com/office/drawing/2014/main" id="{272BBA0C-D2C1-4437-A697-3A2ED18B4F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150" y="1284287"/>
            <a:ext cx="2764087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2" name="Picture 8">
            <a:extLst>
              <a:ext uri="{FF2B5EF4-FFF2-40B4-BE49-F238E27FC236}">
                <a16:creationId xmlns:a16="http://schemas.microsoft.com/office/drawing/2014/main" id="{FFA1D396-3D85-4128-8404-0168EE0BC9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6518" y="1284287"/>
            <a:ext cx="2764087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4" name="Picture 10">
            <a:extLst>
              <a:ext uri="{FF2B5EF4-FFF2-40B4-BE49-F238E27FC236}">
                <a16:creationId xmlns:a16="http://schemas.microsoft.com/office/drawing/2014/main" id="{63254122-0CF0-497C-8939-1A262A7A14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9394" y="1284287"/>
            <a:ext cx="2798899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6" name="Picture 12">
            <a:extLst>
              <a:ext uri="{FF2B5EF4-FFF2-40B4-BE49-F238E27FC236}">
                <a16:creationId xmlns:a16="http://schemas.microsoft.com/office/drawing/2014/main" id="{60487BC4-298A-44D8-8308-BEA8ED77D9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3298" y="4027487"/>
            <a:ext cx="2722313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8" name="Picture 14">
            <a:extLst>
              <a:ext uri="{FF2B5EF4-FFF2-40B4-BE49-F238E27FC236}">
                <a16:creationId xmlns:a16="http://schemas.microsoft.com/office/drawing/2014/main" id="{9BA28F26-5DC6-403E-AAC0-43DFBFEAC7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5962" y="4027487"/>
            <a:ext cx="2764087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80" name="Picture 16">
            <a:extLst>
              <a:ext uri="{FF2B5EF4-FFF2-40B4-BE49-F238E27FC236}">
                <a16:creationId xmlns:a16="http://schemas.microsoft.com/office/drawing/2014/main" id="{AB78F422-3BE8-4CA1-8B9C-6E18A64BA0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0362" y="1284287"/>
            <a:ext cx="2764087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82" name="Picture 18">
            <a:extLst>
              <a:ext uri="{FF2B5EF4-FFF2-40B4-BE49-F238E27FC236}">
                <a16:creationId xmlns:a16="http://schemas.microsoft.com/office/drawing/2014/main" id="{545EE292-6D39-4F55-A775-F29A2A101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3831" y="4027487"/>
            <a:ext cx="2805862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37837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9DC4E-F705-4CDC-AE3D-535248C010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150" y="498476"/>
            <a:ext cx="11525250" cy="444500"/>
          </a:xfrm>
        </p:spPr>
        <p:txBody>
          <a:bodyPr>
            <a:no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Old 6CT reference vs. Candace’s SM with </a:t>
            </a:r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CIBERSORTx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on July 6 updated Healthy Whole Blood (absolute RC)</a:t>
            </a: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32D11270-EF78-4A2B-966E-210DE2E10D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60" y="1323975"/>
            <a:ext cx="2764087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>
            <a:extLst>
              <a:ext uri="{FF2B5EF4-FFF2-40B4-BE49-F238E27FC236}">
                <a16:creationId xmlns:a16="http://schemas.microsoft.com/office/drawing/2014/main" id="{E12B7900-5824-4A0F-9307-71EE19A7AB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5724" y="1323975"/>
            <a:ext cx="2764087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4" name="Picture 6">
            <a:extLst>
              <a:ext uri="{FF2B5EF4-FFF2-40B4-BE49-F238E27FC236}">
                <a16:creationId xmlns:a16="http://schemas.microsoft.com/office/drawing/2014/main" id="{34A14EE2-A01F-44A5-A0DA-10579DEBC8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622" y="4114800"/>
            <a:ext cx="2764087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6" name="Picture 8">
            <a:extLst>
              <a:ext uri="{FF2B5EF4-FFF2-40B4-BE49-F238E27FC236}">
                <a16:creationId xmlns:a16="http://schemas.microsoft.com/office/drawing/2014/main" id="{67AA00AD-6730-4C82-856A-66B9CC3195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2875" y="1323975"/>
            <a:ext cx="2764087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8" name="Picture 10">
            <a:extLst>
              <a:ext uri="{FF2B5EF4-FFF2-40B4-BE49-F238E27FC236}">
                <a16:creationId xmlns:a16="http://schemas.microsoft.com/office/drawing/2014/main" id="{CB111DE5-7FC5-4053-88B9-7C6B366DFB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649" y="4114800"/>
            <a:ext cx="2722313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00" name="Picture 12">
            <a:extLst>
              <a:ext uri="{FF2B5EF4-FFF2-40B4-BE49-F238E27FC236}">
                <a16:creationId xmlns:a16="http://schemas.microsoft.com/office/drawing/2014/main" id="{8FD2CC3D-8831-476E-AC93-3CED7964C9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1594" y="4114800"/>
            <a:ext cx="2764087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02" name="Picture 14">
            <a:extLst>
              <a:ext uri="{FF2B5EF4-FFF2-40B4-BE49-F238E27FC236}">
                <a16:creationId xmlns:a16="http://schemas.microsoft.com/office/drawing/2014/main" id="{6882F43C-F0CC-4F80-9CD8-55EC120F23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6693" y="1323975"/>
            <a:ext cx="2764087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04" name="Picture 16">
            <a:extLst>
              <a:ext uri="{FF2B5EF4-FFF2-40B4-BE49-F238E27FC236}">
                <a16:creationId xmlns:a16="http://schemas.microsoft.com/office/drawing/2014/main" id="{2EBB5547-7056-4CBF-B427-52312BBFCA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5732" y="4114800"/>
            <a:ext cx="2805862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97272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9DC4E-F705-4CDC-AE3D-535248C010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150" y="498476"/>
            <a:ext cx="11525250" cy="444500"/>
          </a:xfrm>
        </p:spPr>
        <p:txBody>
          <a:bodyPr>
            <a:no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CW13CT reference vs. Candace’s SM with </a:t>
            </a:r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CIBERSORTx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on July 6 updated Healthy Whole Blood (absolute RC)</a:t>
            </a: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D4A18AD2-59D3-4F37-AFA2-E95FD378CB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685" y="1266825"/>
            <a:ext cx="2764087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>
            <a:extLst>
              <a:ext uri="{FF2B5EF4-FFF2-40B4-BE49-F238E27FC236}">
                <a16:creationId xmlns:a16="http://schemas.microsoft.com/office/drawing/2014/main" id="{2705B356-81CA-44AE-B9AF-47CB3F7BEB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6179" y="1266825"/>
            <a:ext cx="2764087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>
            <a:extLst>
              <a:ext uri="{FF2B5EF4-FFF2-40B4-BE49-F238E27FC236}">
                <a16:creationId xmlns:a16="http://schemas.microsoft.com/office/drawing/2014/main" id="{D587B761-0708-45FB-B4D6-DAC8046064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457" y="4010025"/>
            <a:ext cx="2764087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0" name="Picture 8">
            <a:extLst>
              <a:ext uri="{FF2B5EF4-FFF2-40B4-BE49-F238E27FC236}">
                <a16:creationId xmlns:a16="http://schemas.microsoft.com/office/drawing/2014/main" id="{809F2748-B1F4-4AF7-A9A9-81EF31F6E9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9313" y="1266825"/>
            <a:ext cx="2764087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2" name="Picture 10">
            <a:extLst>
              <a:ext uri="{FF2B5EF4-FFF2-40B4-BE49-F238E27FC236}">
                <a16:creationId xmlns:a16="http://schemas.microsoft.com/office/drawing/2014/main" id="{CA3613DA-86E5-4E0C-89F8-F35ACA3333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2852" y="4114800"/>
            <a:ext cx="2722313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4" name="Picture 12">
            <a:extLst>
              <a:ext uri="{FF2B5EF4-FFF2-40B4-BE49-F238E27FC236}">
                <a16:creationId xmlns:a16="http://schemas.microsoft.com/office/drawing/2014/main" id="{9C9D65E9-16D3-4131-A698-B8D659845C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9313" y="4114800"/>
            <a:ext cx="2764087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6" name="Picture 14">
            <a:extLst>
              <a:ext uri="{FF2B5EF4-FFF2-40B4-BE49-F238E27FC236}">
                <a16:creationId xmlns:a16="http://schemas.microsoft.com/office/drawing/2014/main" id="{306D5D82-9881-4457-A3E3-6960154F49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1078" y="1266825"/>
            <a:ext cx="2764087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8" name="Picture 16">
            <a:extLst>
              <a:ext uri="{FF2B5EF4-FFF2-40B4-BE49-F238E27FC236}">
                <a16:creationId xmlns:a16="http://schemas.microsoft.com/office/drawing/2014/main" id="{0B5E6EF6-275C-4D61-A027-B116E5464E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8363" y="4010025"/>
            <a:ext cx="2847637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286404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B311C1-B0D5-CC49-9AC4-3BE6F9A5C6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51277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Healthy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cfDNA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50923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Chart, scatter chart&#10;&#10;Description automatically generated">
            <a:extLst>
              <a:ext uri="{FF2B5EF4-FFF2-40B4-BE49-F238E27FC236}">
                <a16:creationId xmlns:a16="http://schemas.microsoft.com/office/drawing/2014/main" id="{D16C9307-4232-394F-91B0-4ABA69BC5B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86065" y="3920960"/>
            <a:ext cx="4794912" cy="2571915"/>
          </a:xfrm>
        </p:spPr>
      </p:pic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7A56F9B2-A53B-1246-9B85-697DD4563F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276" y="3920960"/>
            <a:ext cx="4857655" cy="2571916"/>
          </a:xfrm>
          <a:prstGeom prst="rect">
            <a:avLst/>
          </a:prstGeom>
        </p:spPr>
      </p:pic>
      <p:pic>
        <p:nvPicPr>
          <p:cNvPr id="9" name="Picture 8" descr="Chart, scatter chart&#10;&#10;Description automatically generated">
            <a:extLst>
              <a:ext uri="{FF2B5EF4-FFF2-40B4-BE49-F238E27FC236}">
                <a16:creationId xmlns:a16="http://schemas.microsoft.com/office/drawing/2014/main" id="{13B3989D-4D9A-924C-90D9-3ABF69CEE9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8772" y="1364164"/>
            <a:ext cx="4329128" cy="2323819"/>
          </a:xfrm>
          <a:prstGeom prst="rect">
            <a:avLst/>
          </a:prstGeom>
        </p:spPr>
      </p:pic>
      <p:pic>
        <p:nvPicPr>
          <p:cNvPr id="11" name="Picture 10" descr="Chart, scatter chart&#10;&#10;Description automatically generated">
            <a:extLst>
              <a:ext uri="{FF2B5EF4-FFF2-40B4-BE49-F238E27FC236}">
                <a16:creationId xmlns:a16="http://schemas.microsoft.com/office/drawing/2014/main" id="{98999C70-AED2-7946-9B25-5012AAEE2A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0445" y="1386177"/>
            <a:ext cx="4627486" cy="25244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18954BDE-F721-1B49-B533-EAFDA6C15DF3}"/>
              </a:ext>
            </a:extLst>
          </p:cNvPr>
          <p:cNvSpPr txBox="1">
            <a:spLocks/>
          </p:cNvSpPr>
          <p:nvPr/>
        </p:nvSpPr>
        <p:spPr>
          <a:xfrm>
            <a:off x="838200" y="63060"/>
            <a:ext cx="10515600" cy="6230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>
                <a:latin typeface="Arial" panose="020B0604020202020204" pitchFamily="34" charset="0"/>
                <a:cs typeface="Arial" panose="020B0604020202020204" pitchFamily="34" charset="0"/>
              </a:rPr>
              <a:t>Performance of 6 cell types and 13 cell types reference</a:t>
            </a:r>
            <a:br>
              <a:rPr lang="en-US" sz="280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(Absolute read counting)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EE139AE-8C8D-F04E-B0CC-7BF334C5ABA4}"/>
              </a:ext>
            </a:extLst>
          </p:cNvPr>
          <p:cNvSpPr txBox="1"/>
          <p:nvPr/>
        </p:nvSpPr>
        <p:spPr>
          <a:xfrm>
            <a:off x="5161234" y="754446"/>
            <a:ext cx="1608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Without Mono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75C0951-60C5-9E40-B413-59806D7D686E}"/>
              </a:ext>
            </a:extLst>
          </p:cNvPr>
          <p:cNvSpPr txBox="1"/>
          <p:nvPr/>
        </p:nvSpPr>
        <p:spPr>
          <a:xfrm rot="-5400000">
            <a:off x="-946085" y="2193425"/>
            <a:ext cx="2877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13 cell types reference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D61C33A-A5F2-4B41-AA84-9DF9AD6659F7}"/>
              </a:ext>
            </a:extLst>
          </p:cNvPr>
          <p:cNvSpPr txBox="1"/>
          <p:nvPr/>
        </p:nvSpPr>
        <p:spPr>
          <a:xfrm rot="-5400000">
            <a:off x="-722951" y="5000056"/>
            <a:ext cx="23775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6 cell types reference</a:t>
            </a:r>
          </a:p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(previous result)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108D42D-3B0E-504A-9A4B-3E6C142C17CF}"/>
              </a:ext>
            </a:extLst>
          </p:cNvPr>
          <p:cNvSpPr txBox="1"/>
          <p:nvPr/>
        </p:nvSpPr>
        <p:spPr>
          <a:xfrm>
            <a:off x="1347814" y="626663"/>
            <a:ext cx="26853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Batch1</a:t>
            </a:r>
          </a:p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(Depth ~ 15x, input ~ 25ng)</a:t>
            </a:r>
            <a:endParaRPr lang="en-US" sz="16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CF1C512-F499-A949-8B4B-B24FE1A965D1}"/>
              </a:ext>
            </a:extLst>
          </p:cNvPr>
          <p:cNvSpPr txBox="1"/>
          <p:nvPr/>
        </p:nvSpPr>
        <p:spPr>
          <a:xfrm>
            <a:off x="7897437" y="652686"/>
            <a:ext cx="27991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Batch2</a:t>
            </a:r>
          </a:p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(Depth ~ 30x, input ~ 100ng)</a:t>
            </a:r>
            <a:endParaRPr lang="en-US" sz="16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3946735-87D6-FA41-973D-C5A592FD3144}"/>
              </a:ext>
            </a:extLst>
          </p:cNvPr>
          <p:cNvSpPr txBox="1"/>
          <p:nvPr/>
        </p:nvSpPr>
        <p:spPr>
          <a:xfrm>
            <a:off x="1646480" y="6399524"/>
            <a:ext cx="1736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Flow cytometry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47D4D6F-8254-C648-9235-869000B25542}"/>
              </a:ext>
            </a:extLst>
          </p:cNvPr>
          <p:cNvSpPr txBox="1"/>
          <p:nvPr/>
        </p:nvSpPr>
        <p:spPr>
          <a:xfrm>
            <a:off x="8194825" y="6417028"/>
            <a:ext cx="1736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Flow cytometry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2B05E6D-A3F5-464A-A1E4-6C1348A55302}"/>
              </a:ext>
            </a:extLst>
          </p:cNvPr>
          <p:cNvSpPr txBox="1"/>
          <p:nvPr/>
        </p:nvSpPr>
        <p:spPr>
          <a:xfrm>
            <a:off x="3115317" y="3302069"/>
            <a:ext cx="9444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rho= 0.85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CEEC246-5605-8643-A573-B2C1B4662A80}"/>
              </a:ext>
            </a:extLst>
          </p:cNvPr>
          <p:cNvSpPr txBox="1"/>
          <p:nvPr/>
        </p:nvSpPr>
        <p:spPr>
          <a:xfrm>
            <a:off x="3053532" y="5940356"/>
            <a:ext cx="9444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rho= 0.91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703E88A-6887-4B4D-85A5-08063F15F202}"/>
              </a:ext>
            </a:extLst>
          </p:cNvPr>
          <p:cNvSpPr txBox="1"/>
          <p:nvPr/>
        </p:nvSpPr>
        <p:spPr>
          <a:xfrm>
            <a:off x="9592247" y="3157203"/>
            <a:ext cx="9444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rho= 0.87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E363A63-341D-324B-B81C-B0C41FC08E62}"/>
              </a:ext>
            </a:extLst>
          </p:cNvPr>
          <p:cNvSpPr txBox="1"/>
          <p:nvPr/>
        </p:nvSpPr>
        <p:spPr>
          <a:xfrm>
            <a:off x="9579818" y="5884327"/>
            <a:ext cx="9444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rho= 0.87</a:t>
            </a:r>
          </a:p>
        </p:txBody>
      </p:sp>
    </p:spTree>
    <p:extLst>
      <p:ext uri="{BB962C8B-B14F-4D97-AF65-F5344CB8AC3E}">
        <p14:creationId xmlns:p14="http://schemas.microsoft.com/office/powerpoint/2010/main" val="87154021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1CC61C-F330-2D47-9BDA-985F6A4C06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079" y="4829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WB (previous result)</a:t>
            </a:r>
          </a:p>
        </p:txBody>
      </p:sp>
      <p:pic>
        <p:nvPicPr>
          <p:cNvPr id="5" name="Content Placeholder 4" descr="Chart, scatter chart&#10;&#10;Description automatically generated">
            <a:extLst>
              <a:ext uri="{FF2B5EF4-FFF2-40B4-BE49-F238E27FC236}">
                <a16:creationId xmlns:a16="http://schemas.microsoft.com/office/drawing/2014/main" id="{A14FB3B2-C5EC-1241-838C-0430BCBB00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3745" y="3015048"/>
            <a:ext cx="3823379" cy="214040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D6AAA0B-F96A-1042-AE00-65240B1E0F2E}"/>
              </a:ext>
            </a:extLst>
          </p:cNvPr>
          <p:cNvSpPr txBox="1"/>
          <p:nvPr/>
        </p:nvSpPr>
        <p:spPr>
          <a:xfrm>
            <a:off x="1264535" y="2341606"/>
            <a:ext cx="161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13 cell type Ref</a:t>
            </a:r>
          </a:p>
        </p:txBody>
      </p:sp>
      <p:pic>
        <p:nvPicPr>
          <p:cNvPr id="8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107C2373-E616-4B4D-AE62-62B3889D40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1326" y="3075516"/>
            <a:ext cx="3652049" cy="201946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EB6F8DF-76CA-824C-973A-9A54AF54A5E2}"/>
              </a:ext>
            </a:extLst>
          </p:cNvPr>
          <p:cNvSpPr txBox="1"/>
          <p:nvPr/>
        </p:nvSpPr>
        <p:spPr>
          <a:xfrm>
            <a:off x="4001705" y="2360141"/>
            <a:ext cx="14497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6cell type Ref</a:t>
            </a:r>
          </a:p>
        </p:txBody>
      </p:sp>
      <p:pic>
        <p:nvPicPr>
          <p:cNvPr id="11" name="Picture 10" descr="Chart, scatter chart&#10;&#10;Description automatically generated">
            <a:extLst>
              <a:ext uri="{FF2B5EF4-FFF2-40B4-BE49-F238E27FC236}">
                <a16:creationId xmlns:a16="http://schemas.microsoft.com/office/drawing/2014/main" id="{BED91877-004C-194A-8BD4-C2A8E6F93F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1470" y="2897002"/>
            <a:ext cx="4031209" cy="225844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AEBA3ED-E78E-FB48-BB93-5FE766DA5ACF}"/>
              </a:ext>
            </a:extLst>
          </p:cNvPr>
          <p:cNvSpPr txBox="1"/>
          <p:nvPr/>
        </p:nvSpPr>
        <p:spPr>
          <a:xfrm>
            <a:off x="8565466" y="2341606"/>
            <a:ext cx="1475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Candace’s SM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1CB9CA0-7DEA-9044-88A0-41B32D00FC05}"/>
              </a:ext>
            </a:extLst>
          </p:cNvPr>
          <p:cNvSpPr txBox="1"/>
          <p:nvPr/>
        </p:nvSpPr>
        <p:spPr>
          <a:xfrm>
            <a:off x="2373696" y="4485566"/>
            <a:ext cx="9941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rho = 0.81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5204693-1731-424E-95AB-49A153756223}"/>
              </a:ext>
            </a:extLst>
          </p:cNvPr>
          <p:cNvSpPr txBox="1"/>
          <p:nvPr/>
        </p:nvSpPr>
        <p:spPr>
          <a:xfrm>
            <a:off x="5094856" y="4503593"/>
            <a:ext cx="8947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rho = 0.8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664FE4-20D9-9945-AA55-F6154C7791DB}"/>
              </a:ext>
            </a:extLst>
          </p:cNvPr>
          <p:cNvSpPr txBox="1"/>
          <p:nvPr/>
        </p:nvSpPr>
        <p:spPr>
          <a:xfrm>
            <a:off x="9722933" y="4503593"/>
            <a:ext cx="9941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rho = 0.82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558102E-9BF2-F947-8D6E-278D51AB4BDB}"/>
              </a:ext>
            </a:extLst>
          </p:cNvPr>
          <p:cNvSpPr txBox="1"/>
          <p:nvPr/>
        </p:nvSpPr>
        <p:spPr>
          <a:xfrm rot="-5400000">
            <a:off x="-929691" y="3841559"/>
            <a:ext cx="24944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Absolute Read Counting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8529103-A89D-8B4A-878C-B71F31B62DE4}"/>
              </a:ext>
            </a:extLst>
          </p:cNvPr>
          <p:cNvSpPr txBox="1"/>
          <p:nvPr/>
        </p:nvSpPr>
        <p:spPr>
          <a:xfrm rot="-5400000">
            <a:off x="7340163" y="3643941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CSx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B8FF51F-96D3-8144-AA61-2825E07B5DA3}"/>
              </a:ext>
            </a:extLst>
          </p:cNvPr>
          <p:cNvSpPr txBox="1"/>
          <p:nvPr/>
        </p:nvSpPr>
        <p:spPr>
          <a:xfrm>
            <a:off x="1152173" y="5441025"/>
            <a:ext cx="14950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CBC/Clin Flow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03DBF31-A9EC-104A-B91C-D44EAE1AB7DA}"/>
              </a:ext>
            </a:extLst>
          </p:cNvPr>
          <p:cNvSpPr txBox="1"/>
          <p:nvPr/>
        </p:nvSpPr>
        <p:spPr>
          <a:xfrm>
            <a:off x="4337066" y="5441024"/>
            <a:ext cx="14950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CBC/Clin Flow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FF6405D-FFC4-2C40-A2B4-36FF50C41479}"/>
              </a:ext>
            </a:extLst>
          </p:cNvPr>
          <p:cNvSpPr txBox="1"/>
          <p:nvPr/>
        </p:nvSpPr>
        <p:spPr>
          <a:xfrm>
            <a:off x="8774294" y="5441024"/>
            <a:ext cx="14950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CBC/Clin Flow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E451047-993A-5B4C-9CBE-081A7936A6AF}"/>
              </a:ext>
            </a:extLst>
          </p:cNvPr>
          <p:cNvSpPr txBox="1"/>
          <p:nvPr/>
        </p:nvSpPr>
        <p:spPr>
          <a:xfrm>
            <a:off x="4876826" y="1230058"/>
            <a:ext cx="3296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Ground truth: WB CBC/Clin Flow</a:t>
            </a:r>
          </a:p>
        </p:txBody>
      </p:sp>
    </p:spTree>
    <p:extLst>
      <p:ext uri="{BB962C8B-B14F-4D97-AF65-F5344CB8AC3E}">
        <p14:creationId xmlns:p14="http://schemas.microsoft.com/office/powerpoint/2010/main" val="420887272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40">
            <a:extLst>
              <a:ext uri="{FF2B5EF4-FFF2-40B4-BE49-F238E27FC236}">
                <a16:creationId xmlns:a16="http://schemas.microsoft.com/office/drawing/2014/main" id="{A9D329B2-3E6E-674C-B02C-3BDFAAD670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4318" y="2886085"/>
            <a:ext cx="3929563" cy="3297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3B01F40-5E6F-B641-978F-BFC79658AC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034" y="2967013"/>
            <a:ext cx="3900499" cy="3272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D8F2F8E-EBC1-554E-80F7-B274713E886A}"/>
              </a:ext>
            </a:extLst>
          </p:cNvPr>
          <p:cNvSpPr txBox="1"/>
          <p:nvPr/>
        </p:nvSpPr>
        <p:spPr>
          <a:xfrm>
            <a:off x="1289377" y="2513557"/>
            <a:ext cx="161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13 cell type Ref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071038-FC7D-2348-81BA-D09F968AA3B8}"/>
              </a:ext>
            </a:extLst>
          </p:cNvPr>
          <p:cNvSpPr txBox="1"/>
          <p:nvPr/>
        </p:nvSpPr>
        <p:spPr>
          <a:xfrm>
            <a:off x="4969701" y="2494673"/>
            <a:ext cx="1502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 cell type Ref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FB0E10-163E-0F4B-9097-A28BC77A1B32}"/>
              </a:ext>
            </a:extLst>
          </p:cNvPr>
          <p:cNvSpPr txBox="1"/>
          <p:nvPr/>
        </p:nvSpPr>
        <p:spPr>
          <a:xfrm>
            <a:off x="8959485" y="2513557"/>
            <a:ext cx="1475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Candace’s SM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3EA923-5764-B042-B8E6-C62481D8D32A}"/>
              </a:ext>
            </a:extLst>
          </p:cNvPr>
          <p:cNvSpPr txBox="1"/>
          <p:nvPr/>
        </p:nvSpPr>
        <p:spPr>
          <a:xfrm>
            <a:off x="1215235" y="6187258"/>
            <a:ext cx="14950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CBC/Clin Flow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164734F-86E5-E24F-8338-72366A1BD58C}"/>
              </a:ext>
            </a:extLst>
          </p:cNvPr>
          <p:cNvSpPr txBox="1"/>
          <p:nvPr/>
        </p:nvSpPr>
        <p:spPr>
          <a:xfrm>
            <a:off x="4883603" y="6187257"/>
            <a:ext cx="14950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CBC/Clin Flow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272772B-D7BB-6E47-8401-69EBFBE9E3E6}"/>
              </a:ext>
            </a:extLst>
          </p:cNvPr>
          <p:cNvSpPr txBox="1"/>
          <p:nvPr/>
        </p:nvSpPr>
        <p:spPr>
          <a:xfrm>
            <a:off x="9320831" y="6187257"/>
            <a:ext cx="14950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CBC/Clin Flow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5360458-7C04-0A42-A99E-AA27ACEE3810}"/>
              </a:ext>
            </a:extLst>
          </p:cNvPr>
          <p:cNvSpPr/>
          <p:nvPr/>
        </p:nvSpPr>
        <p:spPr>
          <a:xfrm>
            <a:off x="1640891" y="6053959"/>
            <a:ext cx="4529958" cy="1577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E127400-DD77-9A4B-84DC-EA685F660DF2}"/>
              </a:ext>
            </a:extLst>
          </p:cNvPr>
          <p:cNvSpPr/>
          <p:nvPr/>
        </p:nvSpPr>
        <p:spPr>
          <a:xfrm>
            <a:off x="7412138" y="6037976"/>
            <a:ext cx="4529958" cy="1577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90D1C7F-A007-4B41-8F84-3E1BBD4E8A37}"/>
              </a:ext>
            </a:extLst>
          </p:cNvPr>
          <p:cNvSpPr/>
          <p:nvPr/>
        </p:nvSpPr>
        <p:spPr>
          <a:xfrm>
            <a:off x="3731193" y="3689671"/>
            <a:ext cx="154898" cy="15398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59260AA-5961-6345-89AE-EB09823DAAE0}"/>
              </a:ext>
            </a:extLst>
          </p:cNvPr>
          <p:cNvSpPr/>
          <p:nvPr/>
        </p:nvSpPr>
        <p:spPr>
          <a:xfrm>
            <a:off x="3589934" y="3847666"/>
            <a:ext cx="480599" cy="15398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7E1B535-8F43-4342-8F25-4B033F9F8A99}"/>
              </a:ext>
            </a:extLst>
          </p:cNvPr>
          <p:cNvSpPr/>
          <p:nvPr/>
        </p:nvSpPr>
        <p:spPr>
          <a:xfrm>
            <a:off x="168383" y="3718526"/>
            <a:ext cx="154898" cy="15398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04FDF5-BA28-794D-A99A-2FAC51B2A222}"/>
              </a:ext>
            </a:extLst>
          </p:cNvPr>
          <p:cNvSpPr txBox="1"/>
          <p:nvPr/>
        </p:nvSpPr>
        <p:spPr>
          <a:xfrm rot="-5400000">
            <a:off x="-1021630" y="4170799"/>
            <a:ext cx="24944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Absolute Read Counting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2B11C7F-42D2-2442-9E12-8E2A71B8E3F1}"/>
              </a:ext>
            </a:extLst>
          </p:cNvPr>
          <p:cNvSpPr/>
          <p:nvPr/>
        </p:nvSpPr>
        <p:spPr>
          <a:xfrm>
            <a:off x="8101967" y="3529574"/>
            <a:ext cx="154898" cy="15398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384A0B-DF35-DD4A-AF65-DED58F8556C6}"/>
              </a:ext>
            </a:extLst>
          </p:cNvPr>
          <p:cNvSpPr txBox="1"/>
          <p:nvPr/>
        </p:nvSpPr>
        <p:spPr>
          <a:xfrm rot="-5400000">
            <a:off x="7868786" y="4135921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CSx</a:t>
            </a:r>
            <a:endParaRPr lang="en-US" dirty="0"/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D886C76B-8F15-5648-8DD1-3F5814D3D874}"/>
              </a:ext>
            </a:extLst>
          </p:cNvPr>
          <p:cNvSpPr txBox="1">
            <a:spLocks/>
          </p:cNvSpPr>
          <p:nvPr/>
        </p:nvSpPr>
        <p:spPr>
          <a:xfrm>
            <a:off x="990600" y="-799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err="1"/>
              <a:t>cfDNA</a:t>
            </a:r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65DFE08-AFA4-5745-9885-12CB41D14272}"/>
              </a:ext>
            </a:extLst>
          </p:cNvPr>
          <p:cNvSpPr txBox="1"/>
          <p:nvPr/>
        </p:nvSpPr>
        <p:spPr>
          <a:xfrm>
            <a:off x="4876826" y="1230058"/>
            <a:ext cx="3296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Ground truth: WB CBC/Clin Flow</a:t>
            </a:r>
          </a:p>
        </p:txBody>
      </p:sp>
      <p:pic>
        <p:nvPicPr>
          <p:cNvPr id="22" name="Picture 24">
            <a:extLst>
              <a:ext uri="{FF2B5EF4-FFF2-40B4-BE49-F238E27FC236}">
                <a16:creationId xmlns:a16="http://schemas.microsoft.com/office/drawing/2014/main" id="{881F1ACC-E2ED-6542-A839-B0F9910A80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6911" y="2874406"/>
            <a:ext cx="3988864" cy="3347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A71D65A1-1E7F-ED44-80E1-22AC4EDD394E}"/>
              </a:ext>
            </a:extLst>
          </p:cNvPr>
          <p:cNvSpPr/>
          <p:nvPr/>
        </p:nvSpPr>
        <p:spPr>
          <a:xfrm>
            <a:off x="3536706" y="3661472"/>
            <a:ext cx="349385" cy="15398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37713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D6AAA0B-F96A-1042-AE00-65240B1E0F2E}"/>
              </a:ext>
            </a:extLst>
          </p:cNvPr>
          <p:cNvSpPr txBox="1"/>
          <p:nvPr/>
        </p:nvSpPr>
        <p:spPr>
          <a:xfrm>
            <a:off x="1264535" y="2341606"/>
            <a:ext cx="161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13 cell type Ref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B6F8DF-76CA-824C-973A-9A54AF54A5E2}"/>
              </a:ext>
            </a:extLst>
          </p:cNvPr>
          <p:cNvSpPr txBox="1"/>
          <p:nvPr/>
        </p:nvSpPr>
        <p:spPr>
          <a:xfrm>
            <a:off x="4001705" y="2360141"/>
            <a:ext cx="14497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6cell type Ref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AEBA3ED-E78E-FB48-BB93-5FE766DA5ACF}"/>
              </a:ext>
            </a:extLst>
          </p:cNvPr>
          <p:cNvSpPr txBox="1"/>
          <p:nvPr/>
        </p:nvSpPr>
        <p:spPr>
          <a:xfrm>
            <a:off x="8565466" y="2341606"/>
            <a:ext cx="1475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Candace’s SM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558102E-9BF2-F947-8D6E-278D51AB4BDB}"/>
              </a:ext>
            </a:extLst>
          </p:cNvPr>
          <p:cNvSpPr txBox="1"/>
          <p:nvPr/>
        </p:nvSpPr>
        <p:spPr>
          <a:xfrm rot="-5400000">
            <a:off x="-929691" y="3841559"/>
            <a:ext cx="24944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Absolute Read Counting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8529103-A89D-8B4A-878C-B71F31B62DE4}"/>
              </a:ext>
            </a:extLst>
          </p:cNvPr>
          <p:cNvSpPr txBox="1"/>
          <p:nvPr/>
        </p:nvSpPr>
        <p:spPr>
          <a:xfrm rot="-5400000">
            <a:off x="7340163" y="3643941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CSx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B8FF51F-96D3-8144-AA61-2825E07B5DA3}"/>
              </a:ext>
            </a:extLst>
          </p:cNvPr>
          <p:cNvSpPr txBox="1"/>
          <p:nvPr/>
        </p:nvSpPr>
        <p:spPr>
          <a:xfrm>
            <a:off x="1152173" y="5441025"/>
            <a:ext cx="14950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CBC/Clin Flow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03DBF31-A9EC-104A-B91C-D44EAE1AB7DA}"/>
              </a:ext>
            </a:extLst>
          </p:cNvPr>
          <p:cNvSpPr txBox="1"/>
          <p:nvPr/>
        </p:nvSpPr>
        <p:spPr>
          <a:xfrm>
            <a:off x="4337066" y="5441024"/>
            <a:ext cx="14950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CBC/Clin Flow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FF6405D-FFC4-2C40-A2B4-36FF50C41479}"/>
              </a:ext>
            </a:extLst>
          </p:cNvPr>
          <p:cNvSpPr txBox="1"/>
          <p:nvPr/>
        </p:nvSpPr>
        <p:spPr>
          <a:xfrm>
            <a:off x="8774294" y="5441024"/>
            <a:ext cx="14950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CBC/Clin Flow</a:t>
            </a:r>
          </a:p>
        </p:txBody>
      </p:sp>
      <p:pic>
        <p:nvPicPr>
          <p:cNvPr id="22" name="Picture 21" descr="Chart, scatter chart&#10;&#10;Description automatically generated">
            <a:extLst>
              <a:ext uri="{FF2B5EF4-FFF2-40B4-BE49-F238E27FC236}">
                <a16:creationId xmlns:a16="http://schemas.microsoft.com/office/drawing/2014/main" id="{11254E8B-960A-6A45-96C4-5B7EE8702E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675" y="3016469"/>
            <a:ext cx="3917391" cy="2164256"/>
          </a:xfrm>
          <a:prstGeom prst="rect">
            <a:avLst/>
          </a:prstGeom>
        </p:spPr>
      </p:pic>
      <p:pic>
        <p:nvPicPr>
          <p:cNvPr id="10" name="Picture 9" descr="Chart, scatter chart&#10;&#10;Description automatically generated">
            <a:extLst>
              <a:ext uri="{FF2B5EF4-FFF2-40B4-BE49-F238E27FC236}">
                <a16:creationId xmlns:a16="http://schemas.microsoft.com/office/drawing/2014/main" id="{F4F7B09B-BB46-B64D-9B63-A284CFC264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6023" y="3016469"/>
            <a:ext cx="4072653" cy="2201931"/>
          </a:xfrm>
          <a:prstGeom prst="rect">
            <a:avLst/>
          </a:prstGeom>
        </p:spPr>
      </p:pic>
      <p:pic>
        <p:nvPicPr>
          <p:cNvPr id="24" name="Picture 23" descr="Chart, scatter chart&#10;&#10;Description automatically generated">
            <a:extLst>
              <a:ext uri="{FF2B5EF4-FFF2-40B4-BE49-F238E27FC236}">
                <a16:creationId xmlns:a16="http://schemas.microsoft.com/office/drawing/2014/main" id="{DDC5C572-7B5B-A04F-99BC-B2CC78A262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2799" y="2836598"/>
            <a:ext cx="4174713" cy="229138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B74B95CE-A29D-8647-899E-B665965789AC}"/>
              </a:ext>
            </a:extLst>
          </p:cNvPr>
          <p:cNvSpPr txBox="1"/>
          <p:nvPr/>
        </p:nvSpPr>
        <p:spPr>
          <a:xfrm>
            <a:off x="2310636" y="4569646"/>
            <a:ext cx="9941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rho = 0.89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8786184-38AD-ED4E-92F5-291559F268E7}"/>
              </a:ext>
            </a:extLst>
          </p:cNvPr>
          <p:cNvSpPr txBox="1"/>
          <p:nvPr/>
        </p:nvSpPr>
        <p:spPr>
          <a:xfrm>
            <a:off x="5273531" y="4598183"/>
            <a:ext cx="9941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rho = 0.83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FAEAF0B-FF51-C04B-AC75-5C4C408E8D47}"/>
              </a:ext>
            </a:extLst>
          </p:cNvPr>
          <p:cNvSpPr txBox="1"/>
          <p:nvPr/>
        </p:nvSpPr>
        <p:spPr>
          <a:xfrm>
            <a:off x="9722933" y="4587673"/>
            <a:ext cx="9941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rho = 0.84</a:t>
            </a: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39132AA3-375D-2042-99A4-443C529E21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079" y="4829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WB (previous result)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C567A35-E9CD-5449-B7A6-11E39E2A84C2}"/>
              </a:ext>
            </a:extLst>
          </p:cNvPr>
          <p:cNvSpPr txBox="1"/>
          <p:nvPr/>
        </p:nvSpPr>
        <p:spPr>
          <a:xfrm>
            <a:off x="4096266" y="1194347"/>
            <a:ext cx="4339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Ground truth: CBC/Clin Flow without Mono</a:t>
            </a:r>
          </a:p>
        </p:txBody>
      </p:sp>
    </p:spTree>
    <p:extLst>
      <p:ext uri="{BB962C8B-B14F-4D97-AF65-F5344CB8AC3E}">
        <p14:creationId xmlns:p14="http://schemas.microsoft.com/office/powerpoint/2010/main" val="229038764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38">
            <a:extLst>
              <a:ext uri="{FF2B5EF4-FFF2-40B4-BE49-F238E27FC236}">
                <a16:creationId xmlns:a16="http://schemas.microsoft.com/office/drawing/2014/main" id="{1C849896-8013-C142-B327-A5890E60D3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1170" y="2794054"/>
            <a:ext cx="4099095" cy="3392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18">
            <a:extLst>
              <a:ext uri="{FF2B5EF4-FFF2-40B4-BE49-F238E27FC236}">
                <a16:creationId xmlns:a16="http://schemas.microsoft.com/office/drawing/2014/main" id="{522150CE-F594-8042-9DEF-8FED0E9C02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097" y="2842940"/>
            <a:ext cx="4026739" cy="3378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272772B-D7BB-6E47-8401-69EBFBE9E3E6}"/>
              </a:ext>
            </a:extLst>
          </p:cNvPr>
          <p:cNvSpPr txBox="1"/>
          <p:nvPr/>
        </p:nvSpPr>
        <p:spPr>
          <a:xfrm>
            <a:off x="9320831" y="6187257"/>
            <a:ext cx="14950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CBC/Clin Flow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E127400-DD77-9A4B-84DC-EA685F660DF2}"/>
              </a:ext>
            </a:extLst>
          </p:cNvPr>
          <p:cNvSpPr/>
          <p:nvPr/>
        </p:nvSpPr>
        <p:spPr>
          <a:xfrm>
            <a:off x="7412138" y="6037976"/>
            <a:ext cx="4529958" cy="1577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90D1C7F-A007-4B41-8F84-3E1BBD4E8A37}"/>
              </a:ext>
            </a:extLst>
          </p:cNvPr>
          <p:cNvSpPr/>
          <p:nvPr/>
        </p:nvSpPr>
        <p:spPr>
          <a:xfrm>
            <a:off x="3731193" y="3689671"/>
            <a:ext cx="154898" cy="15398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59260AA-5961-6345-89AE-EB09823DAAE0}"/>
              </a:ext>
            </a:extLst>
          </p:cNvPr>
          <p:cNvSpPr/>
          <p:nvPr/>
        </p:nvSpPr>
        <p:spPr>
          <a:xfrm>
            <a:off x="3725939" y="3842071"/>
            <a:ext cx="448069" cy="15398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7E1B535-8F43-4342-8F25-4B033F9F8A99}"/>
              </a:ext>
            </a:extLst>
          </p:cNvPr>
          <p:cNvSpPr/>
          <p:nvPr/>
        </p:nvSpPr>
        <p:spPr>
          <a:xfrm>
            <a:off x="217811" y="3529575"/>
            <a:ext cx="119124" cy="18523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04FDF5-BA28-794D-A99A-2FAC51B2A222}"/>
              </a:ext>
            </a:extLst>
          </p:cNvPr>
          <p:cNvSpPr txBox="1"/>
          <p:nvPr/>
        </p:nvSpPr>
        <p:spPr>
          <a:xfrm rot="-5400000">
            <a:off x="-1029389" y="4271095"/>
            <a:ext cx="24944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Absolute Read Counting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2B11C7F-42D2-2442-9E12-8E2A71B8E3F1}"/>
              </a:ext>
            </a:extLst>
          </p:cNvPr>
          <p:cNvSpPr/>
          <p:nvPr/>
        </p:nvSpPr>
        <p:spPr>
          <a:xfrm>
            <a:off x="8101967" y="3529574"/>
            <a:ext cx="154898" cy="15398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384A0B-DF35-DD4A-AF65-DED58F8556C6}"/>
              </a:ext>
            </a:extLst>
          </p:cNvPr>
          <p:cNvSpPr txBox="1"/>
          <p:nvPr/>
        </p:nvSpPr>
        <p:spPr>
          <a:xfrm rot="-5400000">
            <a:off x="7868786" y="4135921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CSx</a:t>
            </a:r>
            <a:endParaRPr lang="en-US" dirty="0"/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EC5CA12B-A5FC-1744-8B17-8E697BFEB053}"/>
              </a:ext>
            </a:extLst>
          </p:cNvPr>
          <p:cNvSpPr txBox="1">
            <a:spLocks/>
          </p:cNvSpPr>
          <p:nvPr/>
        </p:nvSpPr>
        <p:spPr>
          <a:xfrm>
            <a:off x="990600" y="-799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err="1"/>
              <a:t>cfDNA</a:t>
            </a:r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346E72-8404-E441-86EF-D3A0E91C5DFE}"/>
              </a:ext>
            </a:extLst>
          </p:cNvPr>
          <p:cNvSpPr txBox="1"/>
          <p:nvPr/>
        </p:nvSpPr>
        <p:spPr>
          <a:xfrm>
            <a:off x="1215235" y="6187258"/>
            <a:ext cx="14950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CBC/Clin Flow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209BDAA-CAB2-7B48-BA20-DC8D9889851E}"/>
              </a:ext>
            </a:extLst>
          </p:cNvPr>
          <p:cNvSpPr txBox="1"/>
          <p:nvPr/>
        </p:nvSpPr>
        <p:spPr>
          <a:xfrm>
            <a:off x="4096266" y="1194347"/>
            <a:ext cx="4339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Ground truth: CBC/Clin Flow without Mono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511F4B0-55BA-4B4F-B3BD-6F460B5AE1E8}"/>
              </a:ext>
            </a:extLst>
          </p:cNvPr>
          <p:cNvSpPr txBox="1"/>
          <p:nvPr/>
        </p:nvSpPr>
        <p:spPr>
          <a:xfrm>
            <a:off x="4600975" y="6187257"/>
            <a:ext cx="14950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CBC/Clin Flow</a:t>
            </a:r>
          </a:p>
        </p:txBody>
      </p:sp>
      <p:pic>
        <p:nvPicPr>
          <p:cNvPr id="28" name="Picture 22">
            <a:extLst>
              <a:ext uri="{FF2B5EF4-FFF2-40B4-BE49-F238E27FC236}">
                <a16:creationId xmlns:a16="http://schemas.microsoft.com/office/drawing/2014/main" id="{A4174277-FD24-F94E-A375-DB57AF33F4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2983" y="2843254"/>
            <a:ext cx="4026737" cy="3378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5360458-7C04-0A42-A99E-AA27ACEE3810}"/>
              </a:ext>
            </a:extLst>
          </p:cNvPr>
          <p:cNvSpPr/>
          <p:nvPr/>
        </p:nvSpPr>
        <p:spPr>
          <a:xfrm>
            <a:off x="1702676" y="6053959"/>
            <a:ext cx="4529958" cy="1577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78DF26A-8B4A-934E-BF48-AB944A5CD969}"/>
              </a:ext>
            </a:extLst>
          </p:cNvPr>
          <p:cNvSpPr/>
          <p:nvPr/>
        </p:nvSpPr>
        <p:spPr>
          <a:xfrm rot="16200000">
            <a:off x="2649861" y="4588940"/>
            <a:ext cx="2264979" cy="1462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3937E61-FD75-C343-BF04-72A70DBE4A7E}"/>
              </a:ext>
            </a:extLst>
          </p:cNvPr>
          <p:cNvSpPr txBox="1"/>
          <p:nvPr/>
        </p:nvSpPr>
        <p:spPr>
          <a:xfrm>
            <a:off x="1289377" y="2513557"/>
            <a:ext cx="161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13 cell type Ref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8297B01-5D9D-E24E-8C50-A5F98FEB2F1A}"/>
              </a:ext>
            </a:extLst>
          </p:cNvPr>
          <p:cNvSpPr txBox="1"/>
          <p:nvPr/>
        </p:nvSpPr>
        <p:spPr>
          <a:xfrm>
            <a:off x="4969701" y="2494673"/>
            <a:ext cx="1502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 cell type Ref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2FCF768-E008-5843-8624-D49C76361F08}"/>
              </a:ext>
            </a:extLst>
          </p:cNvPr>
          <p:cNvSpPr txBox="1"/>
          <p:nvPr/>
        </p:nvSpPr>
        <p:spPr>
          <a:xfrm>
            <a:off x="8959485" y="2513557"/>
            <a:ext cx="1475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Candace’s SM</a:t>
            </a:r>
          </a:p>
        </p:txBody>
      </p:sp>
    </p:spTree>
    <p:extLst>
      <p:ext uri="{BB962C8B-B14F-4D97-AF65-F5344CB8AC3E}">
        <p14:creationId xmlns:p14="http://schemas.microsoft.com/office/powerpoint/2010/main" val="414674476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A7DC5775-36BA-1842-8B14-47A95CA42B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535" y="2939318"/>
            <a:ext cx="4177048" cy="229185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D6AAA0B-F96A-1042-AE00-65240B1E0F2E}"/>
              </a:ext>
            </a:extLst>
          </p:cNvPr>
          <p:cNvSpPr txBox="1"/>
          <p:nvPr/>
        </p:nvSpPr>
        <p:spPr>
          <a:xfrm>
            <a:off x="1264535" y="2341606"/>
            <a:ext cx="161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13 cell type Ref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B6F8DF-76CA-824C-973A-9A54AF54A5E2}"/>
              </a:ext>
            </a:extLst>
          </p:cNvPr>
          <p:cNvSpPr txBox="1"/>
          <p:nvPr/>
        </p:nvSpPr>
        <p:spPr>
          <a:xfrm>
            <a:off x="4001705" y="2360141"/>
            <a:ext cx="14497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6cell type Ref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AEBA3ED-E78E-FB48-BB93-5FE766DA5ACF}"/>
              </a:ext>
            </a:extLst>
          </p:cNvPr>
          <p:cNvSpPr txBox="1"/>
          <p:nvPr/>
        </p:nvSpPr>
        <p:spPr>
          <a:xfrm>
            <a:off x="8565466" y="2341606"/>
            <a:ext cx="1475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Candace’s SM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558102E-9BF2-F947-8D6E-278D51AB4BDB}"/>
              </a:ext>
            </a:extLst>
          </p:cNvPr>
          <p:cNvSpPr txBox="1"/>
          <p:nvPr/>
        </p:nvSpPr>
        <p:spPr>
          <a:xfrm rot="-5400000">
            <a:off x="-929691" y="3841559"/>
            <a:ext cx="24944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Absolute Read Counting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9BCA849-9BF4-DE48-897A-2E27ADC341BD}"/>
              </a:ext>
            </a:extLst>
          </p:cNvPr>
          <p:cNvSpPr txBox="1"/>
          <p:nvPr/>
        </p:nvSpPr>
        <p:spPr>
          <a:xfrm>
            <a:off x="1224715" y="5478095"/>
            <a:ext cx="1237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CBC/</a:t>
            </a:r>
            <a:r>
              <a:rPr lang="en-US" dirty="0" err="1"/>
              <a:t>CyTOF</a:t>
            </a:r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0F40E02-363E-D045-A064-F4447B956CC2}"/>
              </a:ext>
            </a:extLst>
          </p:cNvPr>
          <p:cNvSpPr txBox="1"/>
          <p:nvPr/>
        </p:nvSpPr>
        <p:spPr>
          <a:xfrm>
            <a:off x="4620451" y="5478094"/>
            <a:ext cx="1237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CBC/</a:t>
            </a:r>
            <a:r>
              <a:rPr lang="en-US" dirty="0" err="1"/>
              <a:t>CyTOF</a:t>
            </a:r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6E559C2-5798-F444-AAD6-461526E22CAF}"/>
              </a:ext>
            </a:extLst>
          </p:cNvPr>
          <p:cNvSpPr txBox="1"/>
          <p:nvPr/>
        </p:nvSpPr>
        <p:spPr>
          <a:xfrm>
            <a:off x="9049431" y="5457074"/>
            <a:ext cx="1237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CBC/</a:t>
            </a:r>
            <a:r>
              <a:rPr lang="en-US" dirty="0" err="1"/>
              <a:t>CyTOF</a:t>
            </a:r>
            <a:endParaRPr lang="en-US" dirty="0"/>
          </a:p>
        </p:txBody>
      </p:sp>
      <p:pic>
        <p:nvPicPr>
          <p:cNvPr id="10" name="Picture 9" descr="Chart, scatter chart&#10;&#10;Description automatically generated">
            <a:extLst>
              <a:ext uri="{FF2B5EF4-FFF2-40B4-BE49-F238E27FC236}">
                <a16:creationId xmlns:a16="http://schemas.microsoft.com/office/drawing/2014/main" id="{F2AA274D-9895-2948-ADA8-D18CE79036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3000" y="2844290"/>
            <a:ext cx="4415096" cy="2429136"/>
          </a:xfrm>
          <a:prstGeom prst="rect">
            <a:avLst/>
          </a:prstGeom>
        </p:spPr>
      </p:pic>
      <p:pic>
        <p:nvPicPr>
          <p:cNvPr id="27" name="Picture 26" descr="Chart, scatter chart&#10;&#10;Description automatically generated">
            <a:extLst>
              <a:ext uri="{FF2B5EF4-FFF2-40B4-BE49-F238E27FC236}">
                <a16:creationId xmlns:a16="http://schemas.microsoft.com/office/drawing/2014/main" id="{5DD0AF7D-A364-F645-8821-E0F14515C4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8494" y="2951342"/>
            <a:ext cx="4147918" cy="2291858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D2C26BCE-FE0E-914F-A644-8E010917D2BF}"/>
              </a:ext>
            </a:extLst>
          </p:cNvPr>
          <p:cNvSpPr/>
          <p:nvPr/>
        </p:nvSpPr>
        <p:spPr>
          <a:xfrm>
            <a:off x="6698385" y="3429000"/>
            <a:ext cx="1068143" cy="11931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8529103-A89D-8B4A-878C-B71F31B62DE4}"/>
              </a:ext>
            </a:extLst>
          </p:cNvPr>
          <p:cNvSpPr txBox="1"/>
          <p:nvPr/>
        </p:nvSpPr>
        <p:spPr>
          <a:xfrm rot="-5400000">
            <a:off x="7340163" y="3643941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CSx</a:t>
            </a:r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0E6C40E-2150-AB45-B5AE-3F4981788BE4}"/>
              </a:ext>
            </a:extLst>
          </p:cNvPr>
          <p:cNvSpPr txBox="1"/>
          <p:nvPr/>
        </p:nvSpPr>
        <p:spPr>
          <a:xfrm>
            <a:off x="2373696" y="4611688"/>
            <a:ext cx="9941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rho = 0.82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36B37C4-4411-D941-9236-E0A7ABDA0CF8}"/>
              </a:ext>
            </a:extLst>
          </p:cNvPr>
          <p:cNvSpPr txBox="1"/>
          <p:nvPr/>
        </p:nvSpPr>
        <p:spPr>
          <a:xfrm>
            <a:off x="5483737" y="4629715"/>
            <a:ext cx="9941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rho = 0.72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4451CB2-6B22-C74E-BC81-4E3D19DB55BF}"/>
              </a:ext>
            </a:extLst>
          </p:cNvPr>
          <p:cNvSpPr txBox="1"/>
          <p:nvPr/>
        </p:nvSpPr>
        <p:spPr>
          <a:xfrm>
            <a:off x="9722933" y="4629715"/>
            <a:ext cx="9941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rho = 0.78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B350D50-B6AD-1540-9181-844CD4B9A989}"/>
              </a:ext>
            </a:extLst>
          </p:cNvPr>
          <p:cNvSpPr txBox="1"/>
          <p:nvPr/>
        </p:nvSpPr>
        <p:spPr>
          <a:xfrm>
            <a:off x="4096266" y="1194347"/>
            <a:ext cx="35996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Ground truth: </a:t>
            </a:r>
            <a:r>
              <a:rPr lang="en-US" b="1" dirty="0" err="1"/>
              <a:t>CyTOF</a:t>
            </a:r>
            <a:r>
              <a:rPr lang="en-US" b="1" dirty="0"/>
              <a:t> without Mono</a:t>
            </a: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3D9B3001-B857-364B-B8C5-A49415065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079" y="4829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WB (previous result)</a:t>
            </a:r>
          </a:p>
        </p:txBody>
      </p:sp>
    </p:spTree>
    <p:extLst>
      <p:ext uri="{BB962C8B-B14F-4D97-AF65-F5344CB8AC3E}">
        <p14:creationId xmlns:p14="http://schemas.microsoft.com/office/powerpoint/2010/main" val="82472770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32">
            <a:extLst>
              <a:ext uri="{FF2B5EF4-FFF2-40B4-BE49-F238E27FC236}">
                <a16:creationId xmlns:a16="http://schemas.microsoft.com/office/drawing/2014/main" id="{1360CF7C-2FB9-1B4B-9E2E-E2B89395B6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7599" y="2834095"/>
            <a:ext cx="4071097" cy="3369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6">
            <a:extLst>
              <a:ext uri="{FF2B5EF4-FFF2-40B4-BE49-F238E27FC236}">
                <a16:creationId xmlns:a16="http://schemas.microsoft.com/office/drawing/2014/main" id="{214D22C7-8641-D646-A4A5-5BB24FC2E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391" y="2778615"/>
            <a:ext cx="4128294" cy="3464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B3EA923-5764-B042-B8E6-C62481D8D32A}"/>
              </a:ext>
            </a:extLst>
          </p:cNvPr>
          <p:cNvSpPr txBox="1"/>
          <p:nvPr/>
        </p:nvSpPr>
        <p:spPr>
          <a:xfrm>
            <a:off x="1362381" y="6187258"/>
            <a:ext cx="1237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CBC/</a:t>
            </a:r>
            <a:r>
              <a:rPr lang="en-US" dirty="0" err="1"/>
              <a:t>CyTOF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164734F-86E5-E24F-8338-72366A1BD58C}"/>
              </a:ext>
            </a:extLst>
          </p:cNvPr>
          <p:cNvSpPr txBox="1"/>
          <p:nvPr/>
        </p:nvSpPr>
        <p:spPr>
          <a:xfrm>
            <a:off x="4883603" y="6187257"/>
            <a:ext cx="1237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CBC/</a:t>
            </a:r>
            <a:r>
              <a:rPr lang="en-US" dirty="0" err="1"/>
              <a:t>CyTOF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272772B-D7BB-6E47-8401-69EBFBE9E3E6}"/>
              </a:ext>
            </a:extLst>
          </p:cNvPr>
          <p:cNvSpPr txBox="1"/>
          <p:nvPr/>
        </p:nvSpPr>
        <p:spPr>
          <a:xfrm>
            <a:off x="9320831" y="6187257"/>
            <a:ext cx="1237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CBC/</a:t>
            </a:r>
            <a:r>
              <a:rPr lang="en-US" dirty="0" err="1"/>
              <a:t>CyTOF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E127400-DD77-9A4B-84DC-EA685F660DF2}"/>
              </a:ext>
            </a:extLst>
          </p:cNvPr>
          <p:cNvSpPr/>
          <p:nvPr/>
        </p:nvSpPr>
        <p:spPr>
          <a:xfrm>
            <a:off x="7412138" y="6037976"/>
            <a:ext cx="4529958" cy="1577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90D1C7F-A007-4B41-8F84-3E1BBD4E8A37}"/>
              </a:ext>
            </a:extLst>
          </p:cNvPr>
          <p:cNvSpPr/>
          <p:nvPr/>
        </p:nvSpPr>
        <p:spPr>
          <a:xfrm>
            <a:off x="3731193" y="3689671"/>
            <a:ext cx="154898" cy="15398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59260AA-5961-6345-89AE-EB09823DAAE0}"/>
              </a:ext>
            </a:extLst>
          </p:cNvPr>
          <p:cNvSpPr/>
          <p:nvPr/>
        </p:nvSpPr>
        <p:spPr>
          <a:xfrm>
            <a:off x="3726933" y="3583326"/>
            <a:ext cx="369333" cy="15398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7E1B535-8F43-4342-8F25-4B033F9F8A99}"/>
              </a:ext>
            </a:extLst>
          </p:cNvPr>
          <p:cNvSpPr/>
          <p:nvPr/>
        </p:nvSpPr>
        <p:spPr>
          <a:xfrm>
            <a:off x="214101" y="3429000"/>
            <a:ext cx="109180" cy="18294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04FDF5-BA28-794D-A99A-2FAC51B2A222}"/>
              </a:ext>
            </a:extLst>
          </p:cNvPr>
          <p:cNvSpPr txBox="1"/>
          <p:nvPr/>
        </p:nvSpPr>
        <p:spPr>
          <a:xfrm rot="-5400000">
            <a:off x="-1062534" y="4114845"/>
            <a:ext cx="24944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Absolute Read Counting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2B11C7F-42D2-2442-9E12-8E2A71B8E3F1}"/>
              </a:ext>
            </a:extLst>
          </p:cNvPr>
          <p:cNvSpPr/>
          <p:nvPr/>
        </p:nvSpPr>
        <p:spPr>
          <a:xfrm>
            <a:off x="8101967" y="3529574"/>
            <a:ext cx="154898" cy="15398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384A0B-DF35-DD4A-AF65-DED58F8556C6}"/>
              </a:ext>
            </a:extLst>
          </p:cNvPr>
          <p:cNvSpPr txBox="1"/>
          <p:nvPr/>
        </p:nvSpPr>
        <p:spPr>
          <a:xfrm rot="-5400000">
            <a:off x="7868786" y="4135921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CSx</a:t>
            </a:r>
            <a:endParaRPr lang="en-US" dirty="0"/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00BE6776-15A2-E245-BF64-3AC36BB69042}"/>
              </a:ext>
            </a:extLst>
          </p:cNvPr>
          <p:cNvSpPr txBox="1">
            <a:spLocks/>
          </p:cNvSpPr>
          <p:nvPr/>
        </p:nvSpPr>
        <p:spPr>
          <a:xfrm>
            <a:off x="990600" y="252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err="1"/>
              <a:t>cfDNA</a:t>
            </a:r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78409DD-E3FD-4548-BF80-0115C1DB4E14}"/>
              </a:ext>
            </a:extLst>
          </p:cNvPr>
          <p:cNvSpPr txBox="1"/>
          <p:nvPr/>
        </p:nvSpPr>
        <p:spPr>
          <a:xfrm>
            <a:off x="4096266" y="1194347"/>
            <a:ext cx="3652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Ground truth: </a:t>
            </a:r>
            <a:r>
              <a:rPr lang="en-US" b="1" dirty="0" err="1"/>
              <a:t>CyTOF</a:t>
            </a:r>
            <a:r>
              <a:rPr lang="en-US" b="1" dirty="0"/>
              <a:t> without Mono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048697A-7497-0E4D-BC78-A8A48D375C3C}"/>
              </a:ext>
            </a:extLst>
          </p:cNvPr>
          <p:cNvSpPr/>
          <p:nvPr/>
        </p:nvSpPr>
        <p:spPr>
          <a:xfrm>
            <a:off x="3879333" y="3735726"/>
            <a:ext cx="369333" cy="15398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2">
            <a:extLst>
              <a:ext uri="{FF2B5EF4-FFF2-40B4-BE49-F238E27FC236}">
                <a16:creationId xmlns:a16="http://schemas.microsoft.com/office/drawing/2014/main" id="{304A3C05-AA42-E046-859B-088177B49B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2698" y="2753901"/>
            <a:ext cx="4128294" cy="3464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5360458-7C04-0A42-A99E-AA27ACEE3810}"/>
              </a:ext>
            </a:extLst>
          </p:cNvPr>
          <p:cNvSpPr/>
          <p:nvPr/>
        </p:nvSpPr>
        <p:spPr>
          <a:xfrm>
            <a:off x="1702676" y="6053959"/>
            <a:ext cx="4529958" cy="1577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8379505-461B-B146-9511-2B88F7F77BA0}"/>
              </a:ext>
            </a:extLst>
          </p:cNvPr>
          <p:cNvSpPr/>
          <p:nvPr/>
        </p:nvSpPr>
        <p:spPr>
          <a:xfrm>
            <a:off x="3734615" y="3577095"/>
            <a:ext cx="369333" cy="15398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BE56249-3EAD-6044-8C92-66B95516729A}"/>
              </a:ext>
            </a:extLst>
          </p:cNvPr>
          <p:cNvSpPr txBox="1"/>
          <p:nvPr/>
        </p:nvSpPr>
        <p:spPr>
          <a:xfrm>
            <a:off x="1289377" y="2513557"/>
            <a:ext cx="161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13 cell type Ref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D1788D5-4783-0246-B814-2B18944A77D6}"/>
              </a:ext>
            </a:extLst>
          </p:cNvPr>
          <p:cNvSpPr txBox="1"/>
          <p:nvPr/>
        </p:nvSpPr>
        <p:spPr>
          <a:xfrm>
            <a:off x="4969701" y="2494673"/>
            <a:ext cx="1502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 cell type Ref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5A4587F-3EC2-E447-B2D5-D9C21BFE5FFF}"/>
              </a:ext>
            </a:extLst>
          </p:cNvPr>
          <p:cNvSpPr txBox="1"/>
          <p:nvPr/>
        </p:nvSpPr>
        <p:spPr>
          <a:xfrm>
            <a:off x="8959485" y="2513557"/>
            <a:ext cx="1475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Candace’s SM</a:t>
            </a:r>
          </a:p>
        </p:txBody>
      </p:sp>
    </p:spTree>
    <p:extLst>
      <p:ext uri="{BB962C8B-B14F-4D97-AF65-F5344CB8AC3E}">
        <p14:creationId xmlns:p14="http://schemas.microsoft.com/office/powerpoint/2010/main" val="400214275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B8E2C90-E542-3A40-BE86-F58A45016B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41324" y="2302730"/>
            <a:ext cx="4103851" cy="334287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4F2DA78-8EC1-A843-A6D9-F53309232A1C}"/>
              </a:ext>
            </a:extLst>
          </p:cNvPr>
          <p:cNvSpPr txBox="1"/>
          <p:nvPr/>
        </p:nvSpPr>
        <p:spPr>
          <a:xfrm>
            <a:off x="3200400" y="6308209"/>
            <a:ext cx="4899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*both Clin flow and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CyTOF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are scaled by CBC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FE2B400-32A9-9D45-B91E-C5E5C2775333}"/>
              </a:ext>
            </a:extLst>
          </p:cNvPr>
          <p:cNvSpPr txBox="1"/>
          <p:nvPr/>
        </p:nvSpPr>
        <p:spPr>
          <a:xfrm>
            <a:off x="1891862" y="1782920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WB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D113BC-1750-204C-845B-BA7AABF25ABE}"/>
              </a:ext>
            </a:extLst>
          </p:cNvPr>
          <p:cNvSpPr txBox="1"/>
          <p:nvPr/>
        </p:nvSpPr>
        <p:spPr>
          <a:xfrm>
            <a:off x="8266386" y="1787217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cfDNA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75E00C6-E860-B34D-AE00-CC215E5426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122" y="2353295"/>
            <a:ext cx="3835400" cy="35687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8DEF61D8-D676-CF4B-965A-BCA87B358F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795"/>
            <a:ext cx="10515600" cy="655377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Individual cell type correlation</a:t>
            </a:r>
          </a:p>
        </p:txBody>
      </p:sp>
    </p:spTree>
    <p:extLst>
      <p:ext uri="{BB962C8B-B14F-4D97-AF65-F5344CB8AC3E}">
        <p14:creationId xmlns:p14="http://schemas.microsoft.com/office/powerpoint/2010/main" val="105151118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BCD883A-33CB-6543-A4C8-3560E0A120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8121" y="2108636"/>
            <a:ext cx="3848100" cy="3124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2BF2ADD-8B5A-F04E-BFA1-2863F087C7F2}"/>
              </a:ext>
            </a:extLst>
          </p:cNvPr>
          <p:cNvSpPr txBox="1"/>
          <p:nvPr/>
        </p:nvSpPr>
        <p:spPr>
          <a:xfrm>
            <a:off x="3200400" y="6308209"/>
            <a:ext cx="4899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*both Clin flow and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CyTOF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are scaled by CBC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B83B96-813E-8D40-B769-75114C4C25E1}"/>
              </a:ext>
            </a:extLst>
          </p:cNvPr>
          <p:cNvSpPr txBox="1"/>
          <p:nvPr/>
        </p:nvSpPr>
        <p:spPr>
          <a:xfrm>
            <a:off x="1891862" y="1782920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WB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6E8579-6298-7247-A93D-D0DB58E96411}"/>
              </a:ext>
            </a:extLst>
          </p:cNvPr>
          <p:cNvSpPr txBox="1"/>
          <p:nvPr/>
        </p:nvSpPr>
        <p:spPr>
          <a:xfrm>
            <a:off x="8266386" y="1787217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cfDNA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679AC4D-67A9-334F-A610-9B5D9BDAEF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065" y="2246995"/>
            <a:ext cx="3527925" cy="3282606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138836F3-5F69-944B-B33B-F18F2D7B7C63}"/>
              </a:ext>
            </a:extLst>
          </p:cNvPr>
          <p:cNvSpPr txBox="1">
            <a:spLocks/>
          </p:cNvSpPr>
          <p:nvPr/>
        </p:nvSpPr>
        <p:spPr>
          <a:xfrm>
            <a:off x="838200" y="27795"/>
            <a:ext cx="10515600" cy="6553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>
                <a:latin typeface="Arial" panose="020B0604020202020204" pitchFamily="34" charset="0"/>
                <a:cs typeface="Arial" panose="020B0604020202020204" pitchFamily="34" charset="0"/>
              </a:rPr>
              <a:t>Individual cell type correlation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8366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0B87CB1C-A70B-D740-A680-0D93B53A8F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795"/>
            <a:ext cx="10515600" cy="655377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Individual cell type correlation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E1F017-26F8-754E-9E4B-36D33A98EB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609" y="1282910"/>
            <a:ext cx="4572000" cy="28448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E275979-C950-3647-B642-E3E2681FC4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609" y="3986042"/>
            <a:ext cx="4559300" cy="28321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C337B19-20B5-4445-8644-7389ED144C5B}"/>
              </a:ext>
            </a:extLst>
          </p:cNvPr>
          <p:cNvSpPr/>
          <p:nvPr/>
        </p:nvSpPr>
        <p:spPr>
          <a:xfrm>
            <a:off x="3941805" y="1690688"/>
            <a:ext cx="1285103" cy="37050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635A67E-71DC-084E-A8DF-F6B1F9F703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17209" y="1270210"/>
            <a:ext cx="4572000" cy="28575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3C6DF7C-91ED-D54B-8681-5192E1E1AE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45699" y="3979692"/>
            <a:ext cx="4572000" cy="28448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C4952348-65D2-7647-B6D3-D2673D547FBA}"/>
              </a:ext>
            </a:extLst>
          </p:cNvPr>
          <p:cNvSpPr/>
          <p:nvPr/>
        </p:nvSpPr>
        <p:spPr>
          <a:xfrm>
            <a:off x="6999755" y="1690688"/>
            <a:ext cx="1184534" cy="35238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C5C4867-BFEB-6043-A16C-9CECB0DEDB2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71038" y="1241851"/>
            <a:ext cx="4572000" cy="28575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B3E333F-CD3F-134B-B3CB-9C45D0707F0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77436" y="3979063"/>
            <a:ext cx="4356452" cy="271068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D6CE0F7-776B-7F48-98B9-509EB2A15085}"/>
              </a:ext>
            </a:extLst>
          </p:cNvPr>
          <p:cNvSpPr txBox="1"/>
          <p:nvPr/>
        </p:nvSpPr>
        <p:spPr>
          <a:xfrm rot="-5400000">
            <a:off x="-1390829" y="3467186"/>
            <a:ext cx="3416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Correlation with CBC/Clin Flow 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D57EE22-9218-6442-ACAB-EE105CB5763A}"/>
              </a:ext>
            </a:extLst>
          </p:cNvPr>
          <p:cNvSpPr/>
          <p:nvPr/>
        </p:nvSpPr>
        <p:spPr>
          <a:xfrm>
            <a:off x="1013254" y="3889207"/>
            <a:ext cx="9292281" cy="4151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8329E97-C8C2-7C4B-8F68-A62F817B1D98}"/>
              </a:ext>
            </a:extLst>
          </p:cNvPr>
          <p:cNvSpPr/>
          <p:nvPr/>
        </p:nvSpPr>
        <p:spPr>
          <a:xfrm>
            <a:off x="1013253" y="1272712"/>
            <a:ext cx="9292281" cy="3611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C23C201-0E8C-F341-BA07-F1D4227D2CAD}"/>
              </a:ext>
            </a:extLst>
          </p:cNvPr>
          <p:cNvSpPr txBox="1"/>
          <p:nvPr/>
        </p:nvSpPr>
        <p:spPr>
          <a:xfrm>
            <a:off x="1673740" y="1251166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13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ref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9AF393F-F783-EC4B-90E8-2C0CB6D3DDB0}"/>
              </a:ext>
            </a:extLst>
          </p:cNvPr>
          <p:cNvSpPr txBox="1"/>
          <p:nvPr/>
        </p:nvSpPr>
        <p:spPr>
          <a:xfrm>
            <a:off x="5206151" y="1265527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6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ref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B8BCD02-1B3D-0041-80A5-599A76815D29}"/>
              </a:ext>
            </a:extLst>
          </p:cNvPr>
          <p:cNvSpPr txBox="1"/>
          <p:nvPr/>
        </p:nvSpPr>
        <p:spPr>
          <a:xfrm>
            <a:off x="8480715" y="1265527"/>
            <a:ext cx="1680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Candace’s SM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8071FC1-A1D8-1F42-9460-005FB7529DC5}"/>
              </a:ext>
            </a:extLst>
          </p:cNvPr>
          <p:cNvSpPr txBox="1"/>
          <p:nvPr/>
        </p:nvSpPr>
        <p:spPr>
          <a:xfrm>
            <a:off x="3024365" y="807776"/>
            <a:ext cx="5929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Neu and B cell correlations are similar in WB and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cfDNA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556104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2BB2A-59F0-4AC7-86D6-BF30612F23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971" y="160938"/>
            <a:ext cx="10515600" cy="442743"/>
          </a:xfrm>
        </p:spPr>
        <p:txBody>
          <a:bodyPr>
            <a:normAutofit/>
          </a:bodyPr>
          <a:lstStyle/>
          <a:p>
            <a:r>
              <a:rPr lang="en-US" sz="2400" dirty="0"/>
              <a:t>13CT ref </a:t>
            </a:r>
            <a:r>
              <a:rPr lang="en-US" sz="2400" dirty="0" err="1"/>
              <a:t>cfDNA</a:t>
            </a:r>
            <a:r>
              <a:rPr lang="en-US" sz="2400" dirty="0"/>
              <a:t> vs WB</a:t>
            </a: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A553BFF0-22CD-4B6E-90DD-683FB4C33B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4182" y="1733619"/>
            <a:ext cx="2487679" cy="2468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>
            <a:extLst>
              <a:ext uri="{FF2B5EF4-FFF2-40B4-BE49-F238E27FC236}">
                <a16:creationId xmlns:a16="http://schemas.microsoft.com/office/drawing/2014/main" id="{DDAB9641-1469-42D7-A1E0-6F04ACEB1E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4264" y="1759302"/>
            <a:ext cx="2525276" cy="2468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4" name="Picture 6">
            <a:extLst>
              <a:ext uri="{FF2B5EF4-FFF2-40B4-BE49-F238E27FC236}">
                <a16:creationId xmlns:a16="http://schemas.microsoft.com/office/drawing/2014/main" id="{47EBBA29-609B-4FF3-BDBC-6EC1C7F424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8338" y="1759302"/>
            <a:ext cx="2587938" cy="2468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6" name="Picture 8">
            <a:extLst>
              <a:ext uri="{FF2B5EF4-FFF2-40B4-BE49-F238E27FC236}">
                <a16:creationId xmlns:a16="http://schemas.microsoft.com/office/drawing/2014/main" id="{D1C1F685-7C27-453E-A2A1-626B00C505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8338" y="4228182"/>
            <a:ext cx="2525276" cy="2468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8" name="Picture 10">
            <a:extLst>
              <a:ext uri="{FF2B5EF4-FFF2-40B4-BE49-F238E27FC236}">
                <a16:creationId xmlns:a16="http://schemas.microsoft.com/office/drawing/2014/main" id="{7AFF13C2-12B4-46D1-8693-9E78F73512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1260" y="4228182"/>
            <a:ext cx="2487679" cy="2468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00" name="Picture 12">
            <a:extLst>
              <a:ext uri="{FF2B5EF4-FFF2-40B4-BE49-F238E27FC236}">
                <a16:creationId xmlns:a16="http://schemas.microsoft.com/office/drawing/2014/main" id="{7842D444-FF24-410F-8CD6-C68D8D294C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6585" y="4228182"/>
            <a:ext cx="2525276" cy="2468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02" name="Picture 14">
            <a:extLst>
              <a:ext uri="{FF2B5EF4-FFF2-40B4-BE49-F238E27FC236}">
                <a16:creationId xmlns:a16="http://schemas.microsoft.com/office/drawing/2014/main" id="{F1EC65AF-7132-4015-9E81-559FB02A4F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19250"/>
            <a:ext cx="4464945" cy="523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2E30620-60FC-DE46-BDFC-04D789749EF6}"/>
              </a:ext>
            </a:extLst>
          </p:cNvPr>
          <p:cNvSpPr txBox="1"/>
          <p:nvPr/>
        </p:nvSpPr>
        <p:spPr>
          <a:xfrm>
            <a:off x="1432099" y="926799"/>
            <a:ext cx="99822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cfDNA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the read counting proportion of almost all cell types (except Neu) are smaller than WB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09123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3BEDB3-305A-8047-824A-98E5A2ED84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3814" y="216749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13 cell types Reference</a:t>
            </a:r>
          </a:p>
        </p:txBody>
      </p:sp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099ECD48-67E6-9D4D-BB71-831469FA94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41185" y="1470875"/>
            <a:ext cx="4746069" cy="4947826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6A14210-7E2F-3D48-85C4-828608833418}"/>
              </a:ext>
            </a:extLst>
          </p:cNvPr>
          <p:cNvSpPr/>
          <p:nvPr/>
        </p:nvSpPr>
        <p:spPr>
          <a:xfrm>
            <a:off x="4423009" y="2448910"/>
            <a:ext cx="1429406" cy="1397876"/>
          </a:xfrm>
          <a:prstGeom prst="rect">
            <a:avLst/>
          </a:prstGeom>
          <a:solidFill>
            <a:schemeClr val="accent1">
              <a:alpha val="0"/>
            </a:schemeClr>
          </a:solidFill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276274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2BB2A-59F0-4AC7-86D6-BF30612F23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971" y="160938"/>
            <a:ext cx="10515600" cy="442743"/>
          </a:xfrm>
        </p:spPr>
        <p:txBody>
          <a:bodyPr>
            <a:normAutofit/>
          </a:bodyPr>
          <a:lstStyle/>
          <a:p>
            <a:r>
              <a:rPr lang="en-US" sz="2400" dirty="0"/>
              <a:t>6CT ref </a:t>
            </a:r>
            <a:r>
              <a:rPr lang="en-US" sz="2400" dirty="0" err="1"/>
              <a:t>cfDNA</a:t>
            </a:r>
            <a:r>
              <a:rPr lang="en-US" sz="2400" dirty="0"/>
              <a:t> vs WB</a:t>
            </a:r>
          </a:p>
        </p:txBody>
      </p:sp>
      <p:pic>
        <p:nvPicPr>
          <p:cNvPr id="13328" name="Picture 16">
            <a:extLst>
              <a:ext uri="{FF2B5EF4-FFF2-40B4-BE49-F238E27FC236}">
                <a16:creationId xmlns:a16="http://schemas.microsoft.com/office/drawing/2014/main" id="{08EF94B3-7AC5-460D-8E87-11FFE2E469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4210" y="4216855"/>
            <a:ext cx="2487679" cy="2468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30" name="Picture 18">
            <a:extLst>
              <a:ext uri="{FF2B5EF4-FFF2-40B4-BE49-F238E27FC236}">
                <a16:creationId xmlns:a16="http://schemas.microsoft.com/office/drawing/2014/main" id="{621C3FE7-41BF-488B-A120-52838D420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2440" y="4228182"/>
            <a:ext cx="2537808" cy="2468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32" name="Picture 20">
            <a:extLst>
              <a:ext uri="{FF2B5EF4-FFF2-40B4-BE49-F238E27FC236}">
                <a16:creationId xmlns:a16="http://schemas.microsoft.com/office/drawing/2014/main" id="{6D137794-80D4-47DC-957A-2745BA8718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4210" y="1751579"/>
            <a:ext cx="2525276" cy="2468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34" name="Picture 22">
            <a:extLst>
              <a:ext uri="{FF2B5EF4-FFF2-40B4-BE49-F238E27FC236}">
                <a16:creationId xmlns:a16="http://schemas.microsoft.com/office/drawing/2014/main" id="{3EE4A2AE-BDD9-4FCC-BA50-E69547495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1468" y="1759302"/>
            <a:ext cx="2525276" cy="2468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36" name="Picture 24">
            <a:extLst>
              <a:ext uri="{FF2B5EF4-FFF2-40B4-BE49-F238E27FC236}">
                <a16:creationId xmlns:a16="http://schemas.microsoft.com/office/drawing/2014/main" id="{54CBDB1D-557B-40C6-BD64-5F0E61BF18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3789" y="1730727"/>
            <a:ext cx="2556607" cy="2468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38" name="Picture 26">
            <a:extLst>
              <a:ext uri="{FF2B5EF4-FFF2-40B4-BE49-F238E27FC236}">
                <a16:creationId xmlns:a16="http://schemas.microsoft.com/office/drawing/2014/main" id="{24DE1920-B685-4E36-BF54-90F02BAD31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3789" y="4228182"/>
            <a:ext cx="2487679" cy="2468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40" name="Picture 28">
            <a:extLst>
              <a:ext uri="{FF2B5EF4-FFF2-40B4-BE49-F238E27FC236}">
                <a16:creationId xmlns:a16="http://schemas.microsoft.com/office/drawing/2014/main" id="{768B58D1-7367-4D66-9F34-761D65849F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829" y="1533525"/>
            <a:ext cx="4477122" cy="5253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9A62449-AE22-3B41-B289-881905F55F77}"/>
              </a:ext>
            </a:extLst>
          </p:cNvPr>
          <p:cNvSpPr txBox="1"/>
          <p:nvPr/>
        </p:nvSpPr>
        <p:spPr>
          <a:xfrm>
            <a:off x="1432099" y="926799"/>
            <a:ext cx="99822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cfDNA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the read counting proportion of almost all cell types (except Neu) are smaller than WB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580692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2BB2A-59F0-4AC7-86D6-BF30612F23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971" y="160938"/>
            <a:ext cx="10515600" cy="442743"/>
          </a:xfrm>
        </p:spPr>
        <p:txBody>
          <a:bodyPr>
            <a:normAutofit/>
          </a:bodyPr>
          <a:lstStyle/>
          <a:p>
            <a:r>
              <a:rPr lang="en-US" sz="2400" dirty="0" err="1"/>
              <a:t>CSx</a:t>
            </a:r>
            <a:r>
              <a:rPr lang="en-US" sz="2400" dirty="0"/>
              <a:t> (with Candace’s SM) </a:t>
            </a:r>
            <a:r>
              <a:rPr lang="en-US" sz="2400" dirty="0" err="1"/>
              <a:t>cfDNA</a:t>
            </a:r>
            <a:r>
              <a:rPr lang="en-US" sz="2400" dirty="0"/>
              <a:t> vs WB</a:t>
            </a: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201648F8-C050-4E99-8276-1E4D3D2A08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8414" y="1552575"/>
            <a:ext cx="2525276" cy="2468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>
            <a:extLst>
              <a:ext uri="{FF2B5EF4-FFF2-40B4-BE49-F238E27FC236}">
                <a16:creationId xmlns:a16="http://schemas.microsoft.com/office/drawing/2014/main" id="{48C905D8-F654-4462-9DBC-80779824ED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3237" y="1552575"/>
            <a:ext cx="2525276" cy="2468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>
            <a:extLst>
              <a:ext uri="{FF2B5EF4-FFF2-40B4-BE49-F238E27FC236}">
                <a16:creationId xmlns:a16="http://schemas.microsoft.com/office/drawing/2014/main" id="{4B9E5413-25DA-4700-81C0-18F2253435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4991" y="4021455"/>
            <a:ext cx="2487679" cy="2468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2" name="Picture 8">
            <a:extLst>
              <a:ext uri="{FF2B5EF4-FFF2-40B4-BE49-F238E27FC236}">
                <a16:creationId xmlns:a16="http://schemas.microsoft.com/office/drawing/2014/main" id="{E2FD45BA-0872-46FC-B9E7-7E6EC72B73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4538" y="1552575"/>
            <a:ext cx="2487679" cy="2468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4" name="Picture 10">
            <a:extLst>
              <a:ext uri="{FF2B5EF4-FFF2-40B4-BE49-F238E27FC236}">
                <a16:creationId xmlns:a16="http://schemas.microsoft.com/office/drawing/2014/main" id="{362DB4CD-59EF-4089-A2BE-2DA3603873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3237" y="4021455"/>
            <a:ext cx="2450081" cy="2468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6" name="Picture 12">
            <a:extLst>
              <a:ext uri="{FF2B5EF4-FFF2-40B4-BE49-F238E27FC236}">
                <a16:creationId xmlns:a16="http://schemas.microsoft.com/office/drawing/2014/main" id="{6866E80E-2967-4803-A56F-2E6C536D05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5105" y="4021455"/>
            <a:ext cx="2525276" cy="2468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8" name="Picture 14">
            <a:extLst>
              <a:ext uri="{FF2B5EF4-FFF2-40B4-BE49-F238E27FC236}">
                <a16:creationId xmlns:a16="http://schemas.microsoft.com/office/drawing/2014/main" id="{062329CF-5906-454E-9762-EB8B86C00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83" y="1552575"/>
            <a:ext cx="4430066" cy="5197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56281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EF81E-9392-784F-A578-C445A9A6C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8B6DD8-E956-314D-ADE8-101185C244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cfDNA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the absolute read counting proportion of almost all cell types (except Neu) are smaller than WB.</a:t>
            </a:r>
          </a:p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Neu and B cell correlations are similar in WB and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cfDNA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4C62FD-2067-434D-8B72-26F7E9BF85A6}"/>
              </a:ext>
            </a:extLst>
          </p:cNvPr>
          <p:cNvSpPr txBox="1"/>
          <p:nvPr/>
        </p:nvSpPr>
        <p:spPr>
          <a:xfrm>
            <a:off x="1828797" y="6311900"/>
            <a:ext cx="7961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(figures for cell type specific correlation of </a:t>
            </a:r>
            <a:r>
              <a:rPr lang="en-US" dirty="0" err="1"/>
              <a:t>cfDNA</a:t>
            </a:r>
            <a:r>
              <a:rPr lang="en-US" dirty="0"/>
              <a:t> are in the supplementary sides)</a:t>
            </a:r>
          </a:p>
        </p:txBody>
      </p:sp>
    </p:spTree>
    <p:extLst>
      <p:ext uri="{BB962C8B-B14F-4D97-AF65-F5344CB8AC3E}">
        <p14:creationId xmlns:p14="http://schemas.microsoft.com/office/powerpoint/2010/main" val="95976956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D231E-89B5-5746-9DCE-9C932BC106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8829" y="2857954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Whole blood RNA-seq deconvolution</a:t>
            </a:r>
          </a:p>
        </p:txBody>
      </p:sp>
    </p:spTree>
    <p:extLst>
      <p:ext uri="{BB962C8B-B14F-4D97-AF65-F5344CB8AC3E}">
        <p14:creationId xmlns:p14="http://schemas.microsoft.com/office/powerpoint/2010/main" val="99083065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DE80DD-FCA9-FA4A-A0A9-0111ED5C6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938857-3169-4247-B0EE-C4FD1FD1F2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 lnSpcReduction="10000"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Here we showed the whole blood (out latest data) RNA-seq deconvolution (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CSx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) result using LM22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To adjust LM22 with the ground truth, the following combination is performed: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1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6" name="Picture 5" descr="Text, letter&#10;&#10;Description automatically generated">
            <a:extLst>
              <a:ext uri="{FF2B5EF4-FFF2-40B4-BE49-F238E27FC236}">
                <a16:creationId xmlns:a16="http://schemas.microsoft.com/office/drawing/2014/main" id="{708CE9AA-438D-0C47-A13C-52A3414FE7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5740" y="4226011"/>
            <a:ext cx="9722700" cy="174303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9869B25-4AA8-8947-8526-FECE44BEA1E7}"/>
              </a:ext>
            </a:extLst>
          </p:cNvPr>
          <p:cNvSpPr/>
          <p:nvPr/>
        </p:nvSpPr>
        <p:spPr>
          <a:xfrm>
            <a:off x="1248032" y="4090086"/>
            <a:ext cx="9947190" cy="1743033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84816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 descr="Chart, scatter chart&#10;&#10;Description automatically generated">
            <a:extLst>
              <a:ext uri="{FF2B5EF4-FFF2-40B4-BE49-F238E27FC236}">
                <a16:creationId xmlns:a16="http://schemas.microsoft.com/office/drawing/2014/main" id="{6DA602F6-5358-0043-B052-E08FEDB8FB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960" y="4087459"/>
            <a:ext cx="2694559" cy="20416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D6AAA0B-F96A-1042-AE00-65240B1E0F2E}"/>
              </a:ext>
            </a:extLst>
          </p:cNvPr>
          <p:cNvSpPr txBox="1"/>
          <p:nvPr/>
        </p:nvSpPr>
        <p:spPr>
          <a:xfrm>
            <a:off x="1595337" y="3569844"/>
            <a:ext cx="161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13 cell type Ref</a:t>
            </a:r>
          </a:p>
        </p:txBody>
      </p:sp>
      <p:pic>
        <p:nvPicPr>
          <p:cNvPr id="8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107C2373-E616-4B4D-AE62-62B3889D40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7322" y="4109662"/>
            <a:ext cx="3652049" cy="2019465"/>
          </a:xfrm>
          <a:prstGeom prst="rect">
            <a:avLst/>
          </a:prstGeom>
        </p:spPr>
      </p:pic>
      <p:pic>
        <p:nvPicPr>
          <p:cNvPr id="11" name="Picture 10" descr="Chart, scatter chart&#10;&#10;Description automatically generated">
            <a:extLst>
              <a:ext uri="{FF2B5EF4-FFF2-40B4-BE49-F238E27FC236}">
                <a16:creationId xmlns:a16="http://schemas.microsoft.com/office/drawing/2014/main" id="{BED91877-004C-194A-8BD4-C2A8E6F93F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35111" y="4047478"/>
            <a:ext cx="3823564" cy="214211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AEBA3ED-E78E-FB48-BB93-5FE766DA5ACF}"/>
              </a:ext>
            </a:extLst>
          </p:cNvPr>
          <p:cNvSpPr txBox="1"/>
          <p:nvPr/>
        </p:nvSpPr>
        <p:spPr>
          <a:xfrm>
            <a:off x="8911462" y="3517857"/>
            <a:ext cx="1475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Candace’s SM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1CB9CA0-7DEA-9044-88A0-41B32D00FC05}"/>
              </a:ext>
            </a:extLst>
          </p:cNvPr>
          <p:cNvSpPr txBox="1"/>
          <p:nvPr/>
        </p:nvSpPr>
        <p:spPr>
          <a:xfrm>
            <a:off x="2719692" y="5519712"/>
            <a:ext cx="9941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rho = 0.73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5204693-1731-424E-95AB-49A153756223}"/>
              </a:ext>
            </a:extLst>
          </p:cNvPr>
          <p:cNvSpPr txBox="1"/>
          <p:nvPr/>
        </p:nvSpPr>
        <p:spPr>
          <a:xfrm>
            <a:off x="5440852" y="5537739"/>
            <a:ext cx="8947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rho = 0.8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664FE4-20D9-9945-AA55-F6154C7791DB}"/>
              </a:ext>
            </a:extLst>
          </p:cNvPr>
          <p:cNvSpPr txBox="1"/>
          <p:nvPr/>
        </p:nvSpPr>
        <p:spPr>
          <a:xfrm>
            <a:off x="10068929" y="5537739"/>
            <a:ext cx="9941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rho = 0.82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558102E-9BF2-F947-8D6E-278D51AB4BDB}"/>
              </a:ext>
            </a:extLst>
          </p:cNvPr>
          <p:cNvSpPr txBox="1"/>
          <p:nvPr/>
        </p:nvSpPr>
        <p:spPr>
          <a:xfrm rot="-5400000">
            <a:off x="-583695" y="4875705"/>
            <a:ext cx="24944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Absolute Read Counting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8529103-A89D-8B4A-878C-B71F31B62DE4}"/>
              </a:ext>
            </a:extLst>
          </p:cNvPr>
          <p:cNvSpPr txBox="1"/>
          <p:nvPr/>
        </p:nvSpPr>
        <p:spPr>
          <a:xfrm rot="-5400000">
            <a:off x="7859157" y="4752229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CSx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B8FF51F-96D3-8144-AA61-2825E07B5DA3}"/>
              </a:ext>
            </a:extLst>
          </p:cNvPr>
          <p:cNvSpPr txBox="1"/>
          <p:nvPr/>
        </p:nvSpPr>
        <p:spPr>
          <a:xfrm>
            <a:off x="1498169" y="6116825"/>
            <a:ext cx="14950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CBC/Clin Flow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03DBF31-A9EC-104A-B91C-D44EAE1AB7DA}"/>
              </a:ext>
            </a:extLst>
          </p:cNvPr>
          <p:cNvSpPr txBox="1"/>
          <p:nvPr/>
        </p:nvSpPr>
        <p:spPr>
          <a:xfrm>
            <a:off x="4683062" y="6116824"/>
            <a:ext cx="14950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CBC/Clin Flow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FF6405D-FFC4-2C40-A2B4-36FF50C41479}"/>
              </a:ext>
            </a:extLst>
          </p:cNvPr>
          <p:cNvSpPr txBox="1"/>
          <p:nvPr/>
        </p:nvSpPr>
        <p:spPr>
          <a:xfrm>
            <a:off x="9120290" y="6116824"/>
            <a:ext cx="14950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CBC/Clin Flow</a:t>
            </a:r>
          </a:p>
        </p:txBody>
      </p:sp>
      <p:pic>
        <p:nvPicPr>
          <p:cNvPr id="21" name="Picture 4">
            <a:extLst>
              <a:ext uri="{FF2B5EF4-FFF2-40B4-BE49-F238E27FC236}">
                <a16:creationId xmlns:a16="http://schemas.microsoft.com/office/drawing/2014/main" id="{F34E8B77-A37F-D449-AB7D-DA04123C36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3718" y="431700"/>
            <a:ext cx="3508958" cy="2944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CB65948-09F8-1F44-8F2E-74CC0370D162}"/>
              </a:ext>
            </a:extLst>
          </p:cNvPr>
          <p:cNvSpPr/>
          <p:nvPr/>
        </p:nvSpPr>
        <p:spPr>
          <a:xfrm>
            <a:off x="4905632" y="1198605"/>
            <a:ext cx="284206" cy="13221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322D33-3EDE-CC4E-BCF1-7EC9F403315B}"/>
              </a:ext>
            </a:extLst>
          </p:cNvPr>
          <p:cNvSpPr txBox="1"/>
          <p:nvPr/>
        </p:nvSpPr>
        <p:spPr>
          <a:xfrm rot="-5400000">
            <a:off x="-201050" y="4872852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WGBS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9BCC514-174C-C443-B661-A65621463AD4}"/>
              </a:ext>
            </a:extLst>
          </p:cNvPr>
          <p:cNvSpPr/>
          <p:nvPr/>
        </p:nvSpPr>
        <p:spPr>
          <a:xfrm>
            <a:off x="6178087" y="3237471"/>
            <a:ext cx="964118" cy="2533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BBF00BD-C840-3748-8ECB-46D4E7DBF41E}"/>
              </a:ext>
            </a:extLst>
          </p:cNvPr>
          <p:cNvSpPr txBox="1"/>
          <p:nvPr/>
        </p:nvSpPr>
        <p:spPr>
          <a:xfrm>
            <a:off x="5978271" y="3200512"/>
            <a:ext cx="14950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CBC/Clin Flow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39B338-63DD-624F-979D-1256DCD3CCE1}"/>
              </a:ext>
            </a:extLst>
          </p:cNvPr>
          <p:cNvSpPr txBox="1"/>
          <p:nvPr/>
        </p:nvSpPr>
        <p:spPr>
          <a:xfrm rot="-5400000">
            <a:off x="3813366" y="1386897"/>
            <a:ext cx="201850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CSx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on RNA-seq</a:t>
            </a:r>
          </a:p>
          <a:p>
            <a:pPr algn="ctr"/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(LM22)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BBAC149-3FEF-8D42-89EA-5D266FE732F1}"/>
              </a:ext>
            </a:extLst>
          </p:cNvPr>
          <p:cNvSpPr txBox="1"/>
          <p:nvPr/>
        </p:nvSpPr>
        <p:spPr>
          <a:xfrm>
            <a:off x="0" y="-22202"/>
            <a:ext cx="2903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Ground truth: CBC/Clin Flow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7560215-BD5D-AA4D-B65F-A4F855DD2012}"/>
              </a:ext>
            </a:extLst>
          </p:cNvPr>
          <p:cNvSpPr txBox="1"/>
          <p:nvPr/>
        </p:nvSpPr>
        <p:spPr>
          <a:xfrm>
            <a:off x="4866687" y="3517857"/>
            <a:ext cx="14497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6cell type Ref</a:t>
            </a:r>
          </a:p>
        </p:txBody>
      </p:sp>
    </p:spTree>
    <p:extLst>
      <p:ext uri="{BB962C8B-B14F-4D97-AF65-F5344CB8AC3E}">
        <p14:creationId xmlns:p14="http://schemas.microsoft.com/office/powerpoint/2010/main" val="308350421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4">
            <a:extLst>
              <a:ext uri="{FF2B5EF4-FFF2-40B4-BE49-F238E27FC236}">
                <a16:creationId xmlns:a16="http://schemas.microsoft.com/office/drawing/2014/main" id="{82265C26-2BC7-3E45-B56A-030C5E9F70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7660" y="273747"/>
            <a:ext cx="3698379" cy="3103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D6AAA0B-F96A-1042-AE00-65240B1E0F2E}"/>
              </a:ext>
            </a:extLst>
          </p:cNvPr>
          <p:cNvSpPr txBox="1"/>
          <p:nvPr/>
        </p:nvSpPr>
        <p:spPr>
          <a:xfrm>
            <a:off x="1595337" y="3569844"/>
            <a:ext cx="161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13 cell type Ref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B6F8DF-76CA-824C-973A-9A54AF54A5E2}"/>
              </a:ext>
            </a:extLst>
          </p:cNvPr>
          <p:cNvSpPr txBox="1"/>
          <p:nvPr/>
        </p:nvSpPr>
        <p:spPr>
          <a:xfrm>
            <a:off x="4866687" y="3517857"/>
            <a:ext cx="14497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6cell type Ref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AEBA3ED-E78E-FB48-BB93-5FE766DA5ACF}"/>
              </a:ext>
            </a:extLst>
          </p:cNvPr>
          <p:cNvSpPr txBox="1"/>
          <p:nvPr/>
        </p:nvSpPr>
        <p:spPr>
          <a:xfrm>
            <a:off x="8911462" y="3517857"/>
            <a:ext cx="1475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Candace’s SM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558102E-9BF2-F947-8D6E-278D51AB4BDB}"/>
              </a:ext>
            </a:extLst>
          </p:cNvPr>
          <p:cNvSpPr txBox="1"/>
          <p:nvPr/>
        </p:nvSpPr>
        <p:spPr>
          <a:xfrm rot="-5400000">
            <a:off x="-583695" y="4875705"/>
            <a:ext cx="24944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Absolute Read Counting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8529103-A89D-8B4A-878C-B71F31B62DE4}"/>
              </a:ext>
            </a:extLst>
          </p:cNvPr>
          <p:cNvSpPr txBox="1"/>
          <p:nvPr/>
        </p:nvSpPr>
        <p:spPr>
          <a:xfrm rot="-5400000">
            <a:off x="7859157" y="4752229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CSx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B8FF51F-96D3-8144-AA61-2825E07B5DA3}"/>
              </a:ext>
            </a:extLst>
          </p:cNvPr>
          <p:cNvSpPr txBox="1"/>
          <p:nvPr/>
        </p:nvSpPr>
        <p:spPr>
          <a:xfrm>
            <a:off x="1658810" y="6116825"/>
            <a:ext cx="1237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CBC/</a:t>
            </a:r>
            <a:r>
              <a:rPr lang="en-US" dirty="0" err="1"/>
              <a:t>CyTOF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03DBF31-A9EC-104A-B91C-D44EAE1AB7DA}"/>
              </a:ext>
            </a:extLst>
          </p:cNvPr>
          <p:cNvSpPr txBox="1"/>
          <p:nvPr/>
        </p:nvSpPr>
        <p:spPr>
          <a:xfrm>
            <a:off x="5016700" y="6116824"/>
            <a:ext cx="1237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CBC/</a:t>
            </a:r>
            <a:r>
              <a:rPr lang="en-US" dirty="0" err="1"/>
              <a:t>CyTOF</a:t>
            </a:r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FF6405D-FFC4-2C40-A2B4-36FF50C41479}"/>
              </a:ext>
            </a:extLst>
          </p:cNvPr>
          <p:cNvSpPr txBox="1"/>
          <p:nvPr/>
        </p:nvSpPr>
        <p:spPr>
          <a:xfrm>
            <a:off x="9342714" y="6116824"/>
            <a:ext cx="1237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CBC/</a:t>
            </a:r>
            <a:r>
              <a:rPr lang="en-US" dirty="0" err="1"/>
              <a:t>CyTOF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B65948-09F8-1F44-8F2E-74CC0370D162}"/>
              </a:ext>
            </a:extLst>
          </p:cNvPr>
          <p:cNvSpPr/>
          <p:nvPr/>
        </p:nvSpPr>
        <p:spPr>
          <a:xfrm>
            <a:off x="4905632" y="1198605"/>
            <a:ext cx="284206" cy="13221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322D33-3EDE-CC4E-BCF1-7EC9F403315B}"/>
              </a:ext>
            </a:extLst>
          </p:cNvPr>
          <p:cNvSpPr txBox="1"/>
          <p:nvPr/>
        </p:nvSpPr>
        <p:spPr>
          <a:xfrm rot="-5400000">
            <a:off x="-201050" y="4872852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WGBS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9BCC514-174C-C443-B661-A65621463AD4}"/>
              </a:ext>
            </a:extLst>
          </p:cNvPr>
          <p:cNvSpPr/>
          <p:nvPr/>
        </p:nvSpPr>
        <p:spPr>
          <a:xfrm>
            <a:off x="6178087" y="3237471"/>
            <a:ext cx="964118" cy="2533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BBF00BD-C840-3748-8ECB-46D4E7DBF41E}"/>
              </a:ext>
            </a:extLst>
          </p:cNvPr>
          <p:cNvSpPr txBox="1"/>
          <p:nvPr/>
        </p:nvSpPr>
        <p:spPr>
          <a:xfrm>
            <a:off x="6250124" y="3225226"/>
            <a:ext cx="1237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CBC/</a:t>
            </a:r>
            <a:r>
              <a:rPr lang="en-US" dirty="0" err="1"/>
              <a:t>CyTOF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39B338-63DD-624F-979D-1256DCD3CCE1}"/>
              </a:ext>
            </a:extLst>
          </p:cNvPr>
          <p:cNvSpPr txBox="1"/>
          <p:nvPr/>
        </p:nvSpPr>
        <p:spPr>
          <a:xfrm rot="-5400000">
            <a:off x="3813366" y="1386897"/>
            <a:ext cx="201850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CSx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on RNA-seq</a:t>
            </a:r>
          </a:p>
          <a:p>
            <a:pPr algn="ctr"/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(LM22)</a:t>
            </a:r>
          </a:p>
        </p:txBody>
      </p:sp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919D5D88-8D7C-6E4D-88DD-53A1459279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7258" y="4009438"/>
            <a:ext cx="3816278" cy="2116639"/>
          </a:xfrm>
          <a:prstGeom prst="rect">
            <a:avLst/>
          </a:prstGeom>
        </p:spPr>
      </p:pic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827E9840-58E4-B742-9E55-44BB8DAF14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8807" y="4009438"/>
            <a:ext cx="2849985" cy="2116639"/>
          </a:xfrm>
          <a:prstGeom prst="rect">
            <a:avLst/>
          </a:prstGeom>
        </p:spPr>
      </p:pic>
      <p:pic>
        <p:nvPicPr>
          <p:cNvPr id="29" name="Picture 28" descr="Chart, scatter chart&#10;&#10;Description automatically generated">
            <a:extLst>
              <a:ext uri="{FF2B5EF4-FFF2-40B4-BE49-F238E27FC236}">
                <a16:creationId xmlns:a16="http://schemas.microsoft.com/office/drawing/2014/main" id="{5963FA1B-B097-3545-B2E9-BBC8AFD370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22371" y="3939176"/>
            <a:ext cx="3803940" cy="2118362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BAE04BB3-3F05-4942-A619-2574ECFE3EE0}"/>
              </a:ext>
            </a:extLst>
          </p:cNvPr>
          <p:cNvSpPr txBox="1"/>
          <p:nvPr/>
        </p:nvSpPr>
        <p:spPr>
          <a:xfrm>
            <a:off x="0" y="-22202"/>
            <a:ext cx="26362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Ground truth: CBC/</a:t>
            </a:r>
            <a:r>
              <a:rPr lang="en-US" b="1" dirty="0" err="1"/>
              <a:t>CyTOF</a:t>
            </a:r>
            <a:endParaRPr lang="en-US" b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A4C322F-0565-D54C-8021-D679C9F8CD1E}"/>
              </a:ext>
            </a:extLst>
          </p:cNvPr>
          <p:cNvSpPr txBox="1"/>
          <p:nvPr/>
        </p:nvSpPr>
        <p:spPr>
          <a:xfrm>
            <a:off x="10068929" y="5537739"/>
            <a:ext cx="9941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rho = 0.75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C94624A-B732-8243-941B-8D0BA75983A1}"/>
              </a:ext>
            </a:extLst>
          </p:cNvPr>
          <p:cNvSpPr txBox="1"/>
          <p:nvPr/>
        </p:nvSpPr>
        <p:spPr>
          <a:xfrm>
            <a:off x="2719692" y="5519712"/>
            <a:ext cx="9941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rho = 0.64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25EE46E-223A-0D48-B636-79257BF99536}"/>
              </a:ext>
            </a:extLst>
          </p:cNvPr>
          <p:cNvSpPr txBox="1"/>
          <p:nvPr/>
        </p:nvSpPr>
        <p:spPr>
          <a:xfrm>
            <a:off x="5687989" y="5537739"/>
            <a:ext cx="8947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rho = 0.7</a:t>
            </a:r>
          </a:p>
        </p:txBody>
      </p:sp>
    </p:spTree>
    <p:extLst>
      <p:ext uri="{BB962C8B-B14F-4D97-AF65-F5344CB8AC3E}">
        <p14:creationId xmlns:p14="http://schemas.microsoft.com/office/powerpoint/2010/main" val="37973287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B2C32C-B3B7-4782-9584-40C532997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571" y="0"/>
            <a:ext cx="11596858" cy="705559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Correlation of 13CT ref on WGBS with </a:t>
            </a:r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CSx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on RNA-seq</a:t>
            </a:r>
          </a:p>
        </p:txBody>
      </p:sp>
      <p:pic>
        <p:nvPicPr>
          <p:cNvPr id="15368" name="Picture 8">
            <a:extLst>
              <a:ext uri="{FF2B5EF4-FFF2-40B4-BE49-F238E27FC236}">
                <a16:creationId xmlns:a16="http://schemas.microsoft.com/office/drawing/2014/main" id="{5FEF2F8A-78E0-4C52-AD54-2B998D06E5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9401" y="663286"/>
            <a:ext cx="2833712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0" name="Picture 10">
            <a:extLst>
              <a:ext uri="{FF2B5EF4-FFF2-40B4-BE49-F238E27FC236}">
                <a16:creationId xmlns:a16="http://schemas.microsoft.com/office/drawing/2014/main" id="{793BE0CE-B5BC-4A5E-9C6D-023A1B7747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8870" y="3494976"/>
            <a:ext cx="2784975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2" name="Picture 12">
            <a:extLst>
              <a:ext uri="{FF2B5EF4-FFF2-40B4-BE49-F238E27FC236}">
                <a16:creationId xmlns:a16="http://schemas.microsoft.com/office/drawing/2014/main" id="{6B420104-0AEA-4892-9BEF-177090FD1A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5833" y="663286"/>
            <a:ext cx="2778012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4" name="Picture 14">
            <a:extLst>
              <a:ext uri="{FF2B5EF4-FFF2-40B4-BE49-F238E27FC236}">
                <a16:creationId xmlns:a16="http://schemas.microsoft.com/office/drawing/2014/main" id="{D7698679-B342-4F71-A039-AD9D248C52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1736" y="3494976"/>
            <a:ext cx="2722313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6" name="Picture 16">
            <a:extLst>
              <a:ext uri="{FF2B5EF4-FFF2-40B4-BE49-F238E27FC236}">
                <a16:creationId xmlns:a16="http://schemas.microsoft.com/office/drawing/2014/main" id="{60ED7691-FB70-48E6-827D-FB898A160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6037" y="663286"/>
            <a:ext cx="2833712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8" name="Picture 18">
            <a:extLst>
              <a:ext uri="{FF2B5EF4-FFF2-40B4-BE49-F238E27FC236}">
                <a16:creationId xmlns:a16="http://schemas.microsoft.com/office/drawing/2014/main" id="{DA463984-EB81-4BAC-AE72-43ACF7C6A2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9401" y="3494976"/>
            <a:ext cx="2805862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CE7A5C8-B993-7A43-AB67-742A3946378C}"/>
              </a:ext>
            </a:extLst>
          </p:cNvPr>
          <p:cNvSpPr txBox="1"/>
          <p:nvPr/>
        </p:nvSpPr>
        <p:spPr>
          <a:xfrm>
            <a:off x="444788" y="6415149"/>
            <a:ext cx="11094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Neu shows the best correlation though with ground truth it is not great (next slide). Any issue with the ground truth?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70D1A1C-B1D0-0F47-AEF2-6C21150A4607}"/>
              </a:ext>
            </a:extLst>
          </p:cNvPr>
          <p:cNvSpPr/>
          <p:nvPr/>
        </p:nvSpPr>
        <p:spPr>
          <a:xfrm>
            <a:off x="4546037" y="3406486"/>
            <a:ext cx="3003941" cy="2920173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96996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9D53E-0E4F-3B48-9E1B-61EA9870B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Individual cell type correlation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B3DD5BE-54AC-E64F-8E32-08204C8296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1278" y="2371919"/>
            <a:ext cx="5003800" cy="35306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DB545DA-969A-AB46-92DF-D9A48995EE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9361" y="2371919"/>
            <a:ext cx="5016500" cy="35306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9175C64-5D86-4647-B7D9-E86DC2A5C945}"/>
              </a:ext>
            </a:extLst>
          </p:cNvPr>
          <p:cNvSpPr txBox="1"/>
          <p:nvPr/>
        </p:nvSpPr>
        <p:spPr>
          <a:xfrm>
            <a:off x="3435180" y="6308209"/>
            <a:ext cx="4899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*both Clin flow and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CyTOF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are scaled by CBC</a:t>
            </a:r>
          </a:p>
        </p:txBody>
      </p:sp>
    </p:spTree>
    <p:extLst>
      <p:ext uri="{BB962C8B-B14F-4D97-AF65-F5344CB8AC3E}">
        <p14:creationId xmlns:p14="http://schemas.microsoft.com/office/powerpoint/2010/main" val="16683828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F405E5-E249-9845-81AA-8511A9D89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WIP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F734CC-E7A4-D546-A02C-A836DDED9A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Bisulfite conversion rate calculation (pipeline ready)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Wet lab data + dry lab meta data analysis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New extended reference generation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6265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 descr="Chart, map&#10;&#10;Description automatically generated">
            <a:extLst>
              <a:ext uri="{FF2B5EF4-FFF2-40B4-BE49-F238E27FC236}">
                <a16:creationId xmlns:a16="http://schemas.microsoft.com/office/drawing/2014/main" id="{7C6A5B6E-C0BE-0E43-911E-B9DC05B5D5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9294" y="365125"/>
            <a:ext cx="10984506" cy="6127750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9FB353B-1760-9444-B558-E9341001C6FF}"/>
              </a:ext>
            </a:extLst>
          </p:cNvPr>
          <p:cNvSpPr/>
          <p:nvPr/>
        </p:nvSpPr>
        <p:spPr>
          <a:xfrm>
            <a:off x="481913" y="365125"/>
            <a:ext cx="3150973" cy="18096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E802D96-A1AC-E54B-BE6A-ECB54BD80366}"/>
              </a:ext>
            </a:extLst>
          </p:cNvPr>
          <p:cNvSpPr/>
          <p:nvPr/>
        </p:nvSpPr>
        <p:spPr>
          <a:xfrm>
            <a:off x="3546389" y="247135"/>
            <a:ext cx="6932141" cy="2125362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94B886A-B480-9A4A-BB75-B7A6C6948584}"/>
              </a:ext>
            </a:extLst>
          </p:cNvPr>
          <p:cNvSpPr/>
          <p:nvPr/>
        </p:nvSpPr>
        <p:spPr>
          <a:xfrm>
            <a:off x="6993924" y="2372497"/>
            <a:ext cx="2141839" cy="2045644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13E0ECC-C2D0-7E4B-B8FB-8493B32B1DBF}"/>
              </a:ext>
            </a:extLst>
          </p:cNvPr>
          <p:cNvSpPr txBox="1"/>
          <p:nvPr/>
        </p:nvSpPr>
        <p:spPr>
          <a:xfrm>
            <a:off x="692111" y="1125150"/>
            <a:ext cx="2531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In Silico performance</a:t>
            </a:r>
          </a:p>
        </p:txBody>
      </p:sp>
    </p:spTree>
    <p:extLst>
      <p:ext uri="{BB962C8B-B14F-4D97-AF65-F5344CB8AC3E}">
        <p14:creationId xmlns:p14="http://schemas.microsoft.com/office/powerpoint/2010/main" val="427282166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C2DF4-8B80-7044-BFCB-2904A9EF8D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2275" y="2922974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Supplementary</a:t>
            </a:r>
          </a:p>
        </p:txBody>
      </p:sp>
    </p:spTree>
    <p:extLst>
      <p:ext uri="{BB962C8B-B14F-4D97-AF65-F5344CB8AC3E}">
        <p14:creationId xmlns:p14="http://schemas.microsoft.com/office/powerpoint/2010/main" val="117603479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4">
            <a:extLst>
              <a:ext uri="{FF2B5EF4-FFF2-40B4-BE49-F238E27FC236}">
                <a16:creationId xmlns:a16="http://schemas.microsoft.com/office/drawing/2014/main" id="{06089358-A40E-3046-B750-4C38C7787C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2161" y="4001294"/>
            <a:ext cx="2487678" cy="2468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2">
            <a:extLst>
              <a:ext uri="{FF2B5EF4-FFF2-40B4-BE49-F238E27FC236}">
                <a16:creationId xmlns:a16="http://schemas.microsoft.com/office/drawing/2014/main" id="{4D18515B-FB7F-A342-A72C-FB7E7B572A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4023995"/>
            <a:ext cx="2487679" cy="2468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6">
            <a:extLst>
              <a:ext uri="{FF2B5EF4-FFF2-40B4-BE49-F238E27FC236}">
                <a16:creationId xmlns:a16="http://schemas.microsoft.com/office/drawing/2014/main" id="{E4486CC4-EAD4-7047-A4D0-0F0AF37377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6121" y="3981654"/>
            <a:ext cx="2450081" cy="2468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F4E3E91B-3FAF-C444-9E46-8F2B5F5F56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2161" y="1512775"/>
            <a:ext cx="2450081" cy="2468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787737D1-D485-7342-B668-34C967D9F3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864" y="1555115"/>
            <a:ext cx="2450082" cy="2468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Chart, scatter chart&#10;&#10;Description automatically generated">
            <a:extLst>
              <a:ext uri="{FF2B5EF4-FFF2-40B4-BE49-F238E27FC236}">
                <a16:creationId xmlns:a16="http://schemas.microsoft.com/office/drawing/2014/main" id="{010D8A7A-7F65-6145-ACBF-D1C887301F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97751" y="1485840"/>
            <a:ext cx="2356049" cy="249581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49D6B88-F446-D045-A8CD-D51B4F64D4E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60141" y="2537664"/>
            <a:ext cx="254000" cy="4191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A8564F2-E00F-6445-A1DB-880AEF1770C0}"/>
              </a:ext>
            </a:extLst>
          </p:cNvPr>
          <p:cNvSpPr txBox="1"/>
          <p:nvPr/>
        </p:nvSpPr>
        <p:spPr>
          <a:xfrm>
            <a:off x="1569336" y="986364"/>
            <a:ext cx="161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13 cell type Ref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E6CE1D7-9E07-BF49-A1A4-C17232473875}"/>
              </a:ext>
            </a:extLst>
          </p:cNvPr>
          <p:cNvSpPr txBox="1"/>
          <p:nvPr/>
        </p:nvSpPr>
        <p:spPr>
          <a:xfrm>
            <a:off x="5322275" y="1084537"/>
            <a:ext cx="1502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 cell type Ref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642C495-D36F-064E-BA50-AD1EE53294D6}"/>
              </a:ext>
            </a:extLst>
          </p:cNvPr>
          <p:cNvSpPr txBox="1"/>
          <p:nvPr/>
        </p:nvSpPr>
        <p:spPr>
          <a:xfrm>
            <a:off x="9350382" y="1003770"/>
            <a:ext cx="1475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Candace’s SM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3DA3C6E-D97E-CB47-971A-6CE4CE23CFAB}"/>
              </a:ext>
            </a:extLst>
          </p:cNvPr>
          <p:cNvSpPr txBox="1"/>
          <p:nvPr/>
        </p:nvSpPr>
        <p:spPr>
          <a:xfrm rot="-5400000">
            <a:off x="234285" y="2514655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WB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C7CE7C3-718C-704A-8886-B897685812D7}"/>
              </a:ext>
            </a:extLst>
          </p:cNvPr>
          <p:cNvSpPr txBox="1"/>
          <p:nvPr/>
        </p:nvSpPr>
        <p:spPr>
          <a:xfrm rot="-5400000">
            <a:off x="102841" y="5031428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cfDNA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E33107D-5B7F-C143-9210-77FC4EB7E62C}"/>
              </a:ext>
            </a:extLst>
          </p:cNvPr>
          <p:cNvSpPr txBox="1"/>
          <p:nvPr/>
        </p:nvSpPr>
        <p:spPr>
          <a:xfrm>
            <a:off x="3917091" y="203160"/>
            <a:ext cx="3765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Comparison of Neutrophil correlation</a:t>
            </a:r>
          </a:p>
        </p:txBody>
      </p:sp>
    </p:spTree>
    <p:extLst>
      <p:ext uri="{BB962C8B-B14F-4D97-AF65-F5344CB8AC3E}">
        <p14:creationId xmlns:p14="http://schemas.microsoft.com/office/powerpoint/2010/main" val="398771980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2BB2A-59F0-4AC7-86D6-BF30612F23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267" y="222035"/>
            <a:ext cx="10661858" cy="882866"/>
          </a:xfrm>
        </p:spPr>
        <p:txBody>
          <a:bodyPr>
            <a:normAutofit/>
          </a:bodyPr>
          <a:lstStyle/>
          <a:p>
            <a:r>
              <a:rPr lang="en-US" sz="2400" dirty="0" err="1"/>
              <a:t>cfDNA</a:t>
            </a:r>
            <a:r>
              <a:rPr lang="en-US" sz="2400" dirty="0"/>
              <a:t>: 6CT ref with July 6 CBC/Clin Flow ground truth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3D8325C4-42F8-4EBF-9A81-AC23B1998E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5188" y="1515575"/>
            <a:ext cx="2525276" cy="2468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B32E72A9-96DC-4E0C-9BDB-90331DF7C5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1751" y="1515575"/>
            <a:ext cx="2525276" cy="2468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AF55DED1-CA2D-4445-B5B5-7131D13499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7352" y="4258775"/>
            <a:ext cx="2544074" cy="2468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7DFA1DA3-847C-425E-AF39-B92C4AF34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2760" y="1515575"/>
            <a:ext cx="2525276" cy="2468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A3E9C45E-2DDF-4370-9D13-8AF0207149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9227" y="4229101"/>
            <a:ext cx="2487678" cy="2468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AAA468BE-3FA5-4ECD-8D0E-1C9545AF1B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2638" y="4258775"/>
            <a:ext cx="2487678" cy="2468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CAB94767-E427-47D1-9D03-B9AB9385C4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91483"/>
            <a:ext cx="4318152" cy="5066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8F07100-211F-4FA3-B6A4-719E5A2759C8}"/>
              </a:ext>
            </a:extLst>
          </p:cNvPr>
          <p:cNvSpPr txBox="1"/>
          <p:nvPr/>
        </p:nvSpPr>
        <p:spPr>
          <a:xfrm>
            <a:off x="10413425" y="6581001"/>
            <a:ext cx="2028825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CBC/Clin Flow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F7DEFAE-AA83-48EA-94F6-0C31CF959C5F}"/>
              </a:ext>
            </a:extLst>
          </p:cNvPr>
          <p:cNvSpPr txBox="1"/>
          <p:nvPr/>
        </p:nvSpPr>
        <p:spPr>
          <a:xfrm>
            <a:off x="7579830" y="6555995"/>
            <a:ext cx="2028825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CBC/Clin Flow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762CBD7-4AB7-41D6-9362-ED05F6F95B5A}"/>
              </a:ext>
            </a:extLst>
          </p:cNvPr>
          <p:cNvSpPr txBox="1"/>
          <p:nvPr/>
        </p:nvSpPr>
        <p:spPr>
          <a:xfrm>
            <a:off x="5240250" y="3814942"/>
            <a:ext cx="2028825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CBC/Clin Flow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8886B00-8468-4424-BDC8-C35DC064BB3F}"/>
              </a:ext>
            </a:extLst>
          </p:cNvPr>
          <p:cNvSpPr txBox="1"/>
          <p:nvPr/>
        </p:nvSpPr>
        <p:spPr>
          <a:xfrm>
            <a:off x="7820888" y="3814942"/>
            <a:ext cx="2028825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CBC/Clin Flow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4025EC5-781A-4CE1-BB48-3249C0933BC0}"/>
              </a:ext>
            </a:extLst>
          </p:cNvPr>
          <p:cNvSpPr txBox="1"/>
          <p:nvPr/>
        </p:nvSpPr>
        <p:spPr>
          <a:xfrm>
            <a:off x="10267950" y="3814942"/>
            <a:ext cx="2028825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CBC/Clin Flow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DFF63DA-F6BD-45F7-8EDB-C3990285F7B0}"/>
              </a:ext>
            </a:extLst>
          </p:cNvPr>
          <p:cNvSpPr txBox="1"/>
          <p:nvPr/>
        </p:nvSpPr>
        <p:spPr>
          <a:xfrm>
            <a:off x="5005116" y="6555996"/>
            <a:ext cx="2028825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CBC/Clin Flow</a:t>
            </a:r>
          </a:p>
        </p:txBody>
      </p:sp>
    </p:spTree>
    <p:extLst>
      <p:ext uri="{BB962C8B-B14F-4D97-AF65-F5344CB8AC3E}">
        <p14:creationId xmlns:p14="http://schemas.microsoft.com/office/powerpoint/2010/main" val="190948237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2BB2A-59F0-4AC7-86D6-BF30612F23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971" y="160938"/>
            <a:ext cx="10515600" cy="442743"/>
          </a:xfrm>
        </p:spPr>
        <p:txBody>
          <a:bodyPr>
            <a:normAutofit/>
          </a:bodyPr>
          <a:lstStyle/>
          <a:p>
            <a:r>
              <a:rPr lang="en-US" sz="2400" dirty="0" err="1"/>
              <a:t>cfDNA</a:t>
            </a:r>
            <a:r>
              <a:rPr lang="en-US" sz="2400" dirty="0"/>
              <a:t>: 6CT ref with July 6 </a:t>
            </a:r>
            <a:r>
              <a:rPr lang="en-US" sz="2400" dirty="0" err="1"/>
              <a:t>CyTOF</a:t>
            </a:r>
            <a:r>
              <a:rPr lang="en-US" sz="2400" dirty="0"/>
              <a:t> ground truth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84E5734-8955-41C3-B94D-D6C958B6BC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867" y="1828800"/>
            <a:ext cx="4570364" cy="502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7F902282-EDB6-44C4-B80C-C8B4524DF1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8174" y="1362075"/>
            <a:ext cx="2569139" cy="2468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840A0661-2EC8-41C4-A8E0-1406635361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5990" y="1362075"/>
            <a:ext cx="2525276" cy="2468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A4328EFC-28AB-41D6-A3F8-12B7DF8CC5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5708" y="3830955"/>
            <a:ext cx="2525276" cy="2468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A1402783-E274-472A-A325-1C9A7AFF8D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4120" y="1362075"/>
            <a:ext cx="2525276" cy="2468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365580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2BB2A-59F0-4AC7-86D6-BF30612F23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971" y="160938"/>
            <a:ext cx="10515600" cy="442743"/>
          </a:xfrm>
        </p:spPr>
        <p:txBody>
          <a:bodyPr>
            <a:normAutofit/>
          </a:bodyPr>
          <a:lstStyle/>
          <a:p>
            <a:r>
              <a:rPr lang="en-US" sz="2400" dirty="0" err="1"/>
              <a:t>cfDNA</a:t>
            </a:r>
            <a:r>
              <a:rPr lang="en-US" sz="2400" dirty="0"/>
              <a:t>: CW13CT ref with July 6 CBC/Clin Flow ground truth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A3C53EF5-B909-4D65-AF55-E4373C5FF8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4656" y="1462938"/>
            <a:ext cx="2487679" cy="2468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E20A7686-E8CA-4B24-81A6-04DB50444C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1134" y="1462938"/>
            <a:ext cx="2525276" cy="2468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14AEBE0F-A2EF-4312-874F-09F1805C2B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6410" y="3931818"/>
            <a:ext cx="2544074" cy="2468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2D1CC04B-AF16-4BED-8FEC-1E7DE3C73B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6438" y="1462938"/>
            <a:ext cx="2525276" cy="2468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D5058D67-9D1F-4C50-B2AD-997D28AD9A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7088" y="3931818"/>
            <a:ext cx="2525276" cy="2468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605EED4B-D255-41A5-A33C-BAF4498527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8759" y="3931818"/>
            <a:ext cx="2487679" cy="2468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>
            <a:extLst>
              <a:ext uri="{FF2B5EF4-FFF2-40B4-BE49-F238E27FC236}">
                <a16:creationId xmlns:a16="http://schemas.microsoft.com/office/drawing/2014/main" id="{E6B570BE-8891-42E9-A419-898CEBFB1D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38300"/>
            <a:ext cx="4448709" cy="521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878329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2BB2A-59F0-4AC7-86D6-BF30612F23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971" y="160938"/>
            <a:ext cx="10515600" cy="442743"/>
          </a:xfrm>
        </p:spPr>
        <p:txBody>
          <a:bodyPr>
            <a:normAutofit/>
          </a:bodyPr>
          <a:lstStyle/>
          <a:p>
            <a:r>
              <a:rPr lang="en-US" sz="2400" dirty="0" err="1"/>
              <a:t>cfDNA</a:t>
            </a:r>
            <a:r>
              <a:rPr lang="en-US" sz="2400" dirty="0"/>
              <a:t>: CW13CT ref with July 6 </a:t>
            </a:r>
            <a:r>
              <a:rPr lang="en-US" sz="2400" dirty="0" err="1"/>
              <a:t>CyTOF</a:t>
            </a:r>
            <a:r>
              <a:rPr lang="en-US" sz="2400" dirty="0"/>
              <a:t> ground truth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508D21FE-06A7-427D-BD91-C7388A03AB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4649" y="1428750"/>
            <a:ext cx="2531542" cy="2468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5A2C3756-E873-4B98-A5BE-D994F983D0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8287" y="1428750"/>
            <a:ext cx="2525276" cy="2468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58C62D13-DB39-42BA-9DA4-9DC0965B23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3011" y="4011930"/>
            <a:ext cx="2525276" cy="2468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0EB25456-288C-48D7-A6CD-188DAD695D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3563" y="1428750"/>
            <a:ext cx="2525276" cy="2468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>
            <a:extLst>
              <a:ext uri="{FF2B5EF4-FFF2-40B4-BE49-F238E27FC236}">
                <a16:creationId xmlns:a16="http://schemas.microsoft.com/office/drawing/2014/main" id="{DAF066FA-936B-4C5A-94B5-3575617A04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14550"/>
            <a:ext cx="4308953" cy="4741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729829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2BB2A-59F0-4AC7-86D6-BF30612F23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971" y="160938"/>
            <a:ext cx="10515600" cy="442743"/>
          </a:xfrm>
        </p:spPr>
        <p:txBody>
          <a:bodyPr>
            <a:normAutofit/>
          </a:bodyPr>
          <a:lstStyle/>
          <a:p>
            <a:r>
              <a:rPr lang="en-US" sz="2400" dirty="0" err="1"/>
              <a:t>cfDNA</a:t>
            </a:r>
            <a:r>
              <a:rPr lang="en-US" sz="2400" dirty="0"/>
              <a:t>: Candace’s SM </a:t>
            </a:r>
            <a:r>
              <a:rPr lang="en-US" sz="2400" dirty="0" err="1"/>
              <a:t>CSx</a:t>
            </a:r>
            <a:r>
              <a:rPr lang="en-US" sz="2400" dirty="0"/>
              <a:t> with July 6 CBC/Clin Flow ground truth</a:t>
            </a:r>
          </a:p>
        </p:txBody>
      </p:sp>
      <p:pic>
        <p:nvPicPr>
          <p:cNvPr id="6162" name="Picture 18">
            <a:extLst>
              <a:ext uri="{FF2B5EF4-FFF2-40B4-BE49-F238E27FC236}">
                <a16:creationId xmlns:a16="http://schemas.microsoft.com/office/drawing/2014/main" id="{2F8223B0-48A3-47F7-947F-FD45C7D04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3654" y="1704975"/>
            <a:ext cx="2525276" cy="2468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4" name="Picture 20">
            <a:extLst>
              <a:ext uri="{FF2B5EF4-FFF2-40B4-BE49-F238E27FC236}">
                <a16:creationId xmlns:a16="http://schemas.microsoft.com/office/drawing/2014/main" id="{2A376669-5CAB-4DE3-BA24-B6AC2EA322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0848" y="1704975"/>
            <a:ext cx="2525276" cy="2468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6" name="Picture 22">
            <a:extLst>
              <a:ext uri="{FF2B5EF4-FFF2-40B4-BE49-F238E27FC236}">
                <a16:creationId xmlns:a16="http://schemas.microsoft.com/office/drawing/2014/main" id="{3D4C8971-9F28-4520-825F-48CBDF2313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5523" y="4173855"/>
            <a:ext cx="2506477" cy="2468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8" name="Picture 24">
            <a:extLst>
              <a:ext uri="{FF2B5EF4-FFF2-40B4-BE49-F238E27FC236}">
                <a16:creationId xmlns:a16="http://schemas.microsoft.com/office/drawing/2014/main" id="{F8638CB7-40EA-4920-AA67-81D00E16D7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4321" y="1704975"/>
            <a:ext cx="2487679" cy="2468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70" name="Picture 26">
            <a:extLst>
              <a:ext uri="{FF2B5EF4-FFF2-40B4-BE49-F238E27FC236}">
                <a16:creationId xmlns:a16="http://schemas.microsoft.com/office/drawing/2014/main" id="{DCDD46D2-FD7A-4B63-B00B-2D75F51726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6043" y="4162425"/>
            <a:ext cx="2450081" cy="2468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72" name="Picture 28">
            <a:extLst>
              <a:ext uri="{FF2B5EF4-FFF2-40B4-BE49-F238E27FC236}">
                <a16:creationId xmlns:a16="http://schemas.microsoft.com/office/drawing/2014/main" id="{EF870B3F-01F6-4658-A892-FB4BA8C876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3654" y="4173855"/>
            <a:ext cx="2487679" cy="2468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74" name="Picture 30">
            <a:extLst>
              <a:ext uri="{FF2B5EF4-FFF2-40B4-BE49-F238E27FC236}">
                <a16:creationId xmlns:a16="http://schemas.microsoft.com/office/drawing/2014/main" id="{4CD95AB0-F1CF-4AF5-8A9B-3938763C0A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838" y="1552575"/>
            <a:ext cx="4521771" cy="530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673816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2BB2A-59F0-4AC7-86D6-BF30612F23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971" y="160938"/>
            <a:ext cx="10515600" cy="442743"/>
          </a:xfrm>
        </p:spPr>
        <p:txBody>
          <a:bodyPr>
            <a:normAutofit/>
          </a:bodyPr>
          <a:lstStyle/>
          <a:p>
            <a:r>
              <a:rPr lang="en-US" sz="2400" dirty="0" err="1"/>
              <a:t>cfDNA</a:t>
            </a:r>
            <a:r>
              <a:rPr lang="en-US" sz="2400" dirty="0"/>
              <a:t>: Candace’s SM </a:t>
            </a:r>
            <a:r>
              <a:rPr lang="en-US" sz="2400" dirty="0" err="1"/>
              <a:t>CSx</a:t>
            </a:r>
            <a:r>
              <a:rPr lang="en-US" sz="2400" dirty="0"/>
              <a:t> with July 6 </a:t>
            </a:r>
            <a:r>
              <a:rPr lang="en-US" sz="2400" dirty="0" err="1"/>
              <a:t>CyTOF</a:t>
            </a:r>
            <a:r>
              <a:rPr lang="en-US" sz="2400" dirty="0"/>
              <a:t> ground truth</a:t>
            </a:r>
          </a:p>
        </p:txBody>
      </p:sp>
      <p:pic>
        <p:nvPicPr>
          <p:cNvPr id="7182" name="Picture 14">
            <a:extLst>
              <a:ext uri="{FF2B5EF4-FFF2-40B4-BE49-F238E27FC236}">
                <a16:creationId xmlns:a16="http://schemas.microsoft.com/office/drawing/2014/main" id="{B8BE7ECF-91E4-441B-9ED3-9974C48102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8690" y="1452563"/>
            <a:ext cx="2602161" cy="2468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4" name="Picture 16">
            <a:extLst>
              <a:ext uri="{FF2B5EF4-FFF2-40B4-BE49-F238E27FC236}">
                <a16:creationId xmlns:a16="http://schemas.microsoft.com/office/drawing/2014/main" id="{6D65A1AB-6D1D-41D1-8CA4-7E16555FBE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0604" y="1452563"/>
            <a:ext cx="2557734" cy="2468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6" name="Picture 18">
            <a:extLst>
              <a:ext uri="{FF2B5EF4-FFF2-40B4-BE49-F238E27FC236}">
                <a16:creationId xmlns:a16="http://schemas.microsoft.com/office/drawing/2014/main" id="{C68AB1EF-F749-4745-9959-81BA019E10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4820" y="3902393"/>
            <a:ext cx="2519654" cy="2468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8" name="Picture 20">
            <a:extLst>
              <a:ext uri="{FF2B5EF4-FFF2-40B4-BE49-F238E27FC236}">
                <a16:creationId xmlns:a16="http://schemas.microsoft.com/office/drawing/2014/main" id="{082935B2-F7F0-4F02-8940-15A21A7403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8338" y="1452563"/>
            <a:ext cx="2519654" cy="2468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92" name="Picture 24">
            <a:extLst>
              <a:ext uri="{FF2B5EF4-FFF2-40B4-BE49-F238E27FC236}">
                <a16:creationId xmlns:a16="http://schemas.microsoft.com/office/drawing/2014/main" id="{B427E1B1-4F26-4308-9E43-AB329AAD47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2095500"/>
            <a:ext cx="4387634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825866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2BB2A-59F0-4AC7-86D6-BF30612F23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971" y="160938"/>
            <a:ext cx="10515600" cy="442743"/>
          </a:xfrm>
        </p:spPr>
        <p:txBody>
          <a:bodyPr>
            <a:normAutofit/>
          </a:bodyPr>
          <a:lstStyle/>
          <a:p>
            <a:r>
              <a:rPr lang="en-US" sz="2400" dirty="0" err="1"/>
              <a:t>cfDNA</a:t>
            </a:r>
            <a:r>
              <a:rPr lang="en-US" sz="2400" dirty="0"/>
              <a:t>: Candace’s SM </a:t>
            </a:r>
            <a:r>
              <a:rPr lang="en-US" sz="2400" dirty="0" err="1"/>
              <a:t>CSx</a:t>
            </a:r>
            <a:r>
              <a:rPr lang="en-US" sz="2400" dirty="0"/>
              <a:t> vs 6CT ref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DF91BFEF-86E4-424D-B9FC-BD533141EA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9007" y="1438275"/>
            <a:ext cx="2487679" cy="2468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06C5A8FC-EE16-42FB-BF9B-5F2496CE78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108" y="1438275"/>
            <a:ext cx="2525276" cy="2468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>
            <a:extLst>
              <a:ext uri="{FF2B5EF4-FFF2-40B4-BE49-F238E27FC236}">
                <a16:creationId xmlns:a16="http://schemas.microsoft.com/office/drawing/2014/main" id="{9AE734FC-1EA3-44A5-BEF8-8B91D7C7C9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9200" y="3907155"/>
            <a:ext cx="2525276" cy="2468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>
            <a:extLst>
              <a:ext uri="{FF2B5EF4-FFF2-40B4-BE49-F238E27FC236}">
                <a16:creationId xmlns:a16="http://schemas.microsoft.com/office/drawing/2014/main" id="{AE06BAAF-730F-4D59-9F54-85A17E94B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6438" y="1438275"/>
            <a:ext cx="2525276" cy="2468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>
            <a:extLst>
              <a:ext uri="{FF2B5EF4-FFF2-40B4-BE49-F238E27FC236}">
                <a16:creationId xmlns:a16="http://schemas.microsoft.com/office/drawing/2014/main" id="{B49EF478-40AE-446A-AA99-8F5AAB2DC4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7658" y="3907155"/>
            <a:ext cx="2531542" cy="2468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8" name="Picture 16">
            <a:extLst>
              <a:ext uri="{FF2B5EF4-FFF2-40B4-BE49-F238E27FC236}">
                <a16:creationId xmlns:a16="http://schemas.microsoft.com/office/drawing/2014/main" id="{3ADD0C19-E5D6-48FA-AF33-3D7FCE71B0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4429" y="3907155"/>
            <a:ext cx="2487679" cy="2468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14" name="Picture 22">
            <a:extLst>
              <a:ext uri="{FF2B5EF4-FFF2-40B4-BE49-F238E27FC236}">
                <a16:creationId xmlns:a16="http://schemas.microsoft.com/office/drawing/2014/main" id="{328565EB-B56B-443B-9347-578E09CA3F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87" y="1562100"/>
            <a:ext cx="4558610" cy="529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115139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2BB2A-59F0-4AC7-86D6-BF30612F23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971" y="160938"/>
            <a:ext cx="10515600" cy="442743"/>
          </a:xfrm>
        </p:spPr>
        <p:txBody>
          <a:bodyPr>
            <a:normAutofit/>
          </a:bodyPr>
          <a:lstStyle/>
          <a:p>
            <a:r>
              <a:rPr lang="en-US" sz="2400" dirty="0" err="1"/>
              <a:t>cfDNA</a:t>
            </a:r>
            <a:r>
              <a:rPr lang="en-US" sz="2400" dirty="0"/>
              <a:t>: Candace’s SM </a:t>
            </a:r>
            <a:r>
              <a:rPr lang="en-US" sz="2400" dirty="0" err="1"/>
              <a:t>CSx</a:t>
            </a:r>
            <a:r>
              <a:rPr lang="en-US" sz="2400" dirty="0"/>
              <a:t> vs CW13CT ref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2B0717BE-41A3-4E66-8F00-6C9FF8EB5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4782" y="1782978"/>
            <a:ext cx="2487679" cy="2468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5813B189-0EE2-40F7-88B1-ED71952BD4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3663" y="1782978"/>
            <a:ext cx="2525276" cy="2468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>
            <a:extLst>
              <a:ext uri="{FF2B5EF4-FFF2-40B4-BE49-F238E27FC236}">
                <a16:creationId xmlns:a16="http://schemas.microsoft.com/office/drawing/2014/main" id="{C24B5325-24E6-4AB7-AC59-9CFB7F05D4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1600" y="4335882"/>
            <a:ext cx="2487679" cy="2468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Picture 8">
            <a:extLst>
              <a:ext uri="{FF2B5EF4-FFF2-40B4-BE49-F238E27FC236}">
                <a16:creationId xmlns:a16="http://schemas.microsoft.com/office/drawing/2014/main" id="{1D524C80-324A-45A7-A2B1-BA79310031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4003" y="1782978"/>
            <a:ext cx="2525276" cy="2468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6" name="Picture 10">
            <a:extLst>
              <a:ext uri="{FF2B5EF4-FFF2-40B4-BE49-F238E27FC236}">
                <a16:creationId xmlns:a16="http://schemas.microsoft.com/office/drawing/2014/main" id="{133B8A97-C189-4DBF-9E3A-12A2C10CD0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2461" y="4335882"/>
            <a:ext cx="2531542" cy="2468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8" name="Picture 12">
            <a:extLst>
              <a:ext uri="{FF2B5EF4-FFF2-40B4-BE49-F238E27FC236}">
                <a16:creationId xmlns:a16="http://schemas.microsoft.com/office/drawing/2014/main" id="{7EF0D03E-14B3-4EB5-A96E-89BC50D98D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8387" y="4335882"/>
            <a:ext cx="2525276" cy="2468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34" name="Picture 18">
            <a:extLst>
              <a:ext uri="{FF2B5EF4-FFF2-40B4-BE49-F238E27FC236}">
                <a16:creationId xmlns:a16="http://schemas.microsoft.com/office/drawing/2014/main" id="{04603AAA-7FEE-453A-AFC0-53E43B9812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66" y="1458312"/>
            <a:ext cx="4509416" cy="523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37436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18E970-A647-9249-922C-BC63C0D69F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7119" y="454885"/>
            <a:ext cx="10515600" cy="4351338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 silico performance shows that Mono is not doing great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As a naïve approach, I just combined Mono (Mn), M0, M1 and M2 of read counting estimation and the result is following:</a:t>
            </a:r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64F4A3A7-B092-F740-A9C8-2A65643FE2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5749" y="3354691"/>
            <a:ext cx="4699116" cy="2514871"/>
          </a:xfrm>
          <a:prstGeom prst="rect">
            <a:avLst/>
          </a:prstGeom>
        </p:spPr>
      </p:pic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000D4A39-45EF-804C-9C6C-E18D7CC2C9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904" y="3255837"/>
            <a:ext cx="4469027" cy="24771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EA6E45F-5AE1-4E44-A881-F21490FEF459}"/>
              </a:ext>
            </a:extLst>
          </p:cNvPr>
          <p:cNvSpPr txBox="1"/>
          <p:nvPr/>
        </p:nvSpPr>
        <p:spPr>
          <a:xfrm rot="-5400000">
            <a:off x="-1773075" y="4368488"/>
            <a:ext cx="43513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13 cell types reference</a:t>
            </a:r>
          </a:p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(Predicted Mono = Mono+M0+M1+M2)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78F542-F99A-0440-8C7D-BC3BCA7D23FD}"/>
              </a:ext>
            </a:extLst>
          </p:cNvPr>
          <p:cNvSpPr txBox="1"/>
          <p:nvPr/>
        </p:nvSpPr>
        <p:spPr>
          <a:xfrm>
            <a:off x="1646480" y="5855825"/>
            <a:ext cx="1736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Flow cytometry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5FFD551-9F24-7442-9932-7AA0AD3AC02A}"/>
              </a:ext>
            </a:extLst>
          </p:cNvPr>
          <p:cNvSpPr txBox="1"/>
          <p:nvPr/>
        </p:nvSpPr>
        <p:spPr>
          <a:xfrm>
            <a:off x="8261463" y="5855825"/>
            <a:ext cx="1736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Flow cytometry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91A000F-DB38-A945-9534-AC410A2368CF}"/>
              </a:ext>
            </a:extLst>
          </p:cNvPr>
          <p:cNvSpPr txBox="1"/>
          <p:nvPr/>
        </p:nvSpPr>
        <p:spPr>
          <a:xfrm>
            <a:off x="1290194" y="2630554"/>
            <a:ext cx="26853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Batch1</a:t>
            </a:r>
          </a:p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(Depth ~ 15x, input ~ 25ng)</a:t>
            </a:r>
            <a:endParaRPr lang="en-US" sz="1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928F71-8E28-A648-BEC3-56C514EC25C2}"/>
              </a:ext>
            </a:extLst>
          </p:cNvPr>
          <p:cNvSpPr txBox="1"/>
          <p:nvPr/>
        </p:nvSpPr>
        <p:spPr>
          <a:xfrm>
            <a:off x="7839817" y="2656577"/>
            <a:ext cx="27991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Batch2</a:t>
            </a:r>
          </a:p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(Depth ~ 30x, input ~ 100ng)</a:t>
            </a:r>
            <a:endParaRPr lang="en-US" sz="16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900AA87-759B-C24B-848D-E7ABEEC09DE2}"/>
              </a:ext>
            </a:extLst>
          </p:cNvPr>
          <p:cNvSpPr txBox="1"/>
          <p:nvPr/>
        </p:nvSpPr>
        <p:spPr>
          <a:xfrm>
            <a:off x="2774124" y="5103404"/>
            <a:ext cx="9444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rho= 0.81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F0DA692-6908-8B44-9325-6EC2EA525C71}"/>
              </a:ext>
            </a:extLst>
          </p:cNvPr>
          <p:cNvSpPr txBox="1"/>
          <p:nvPr/>
        </p:nvSpPr>
        <p:spPr>
          <a:xfrm>
            <a:off x="9579818" y="5328270"/>
            <a:ext cx="9444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rho= 0.95</a:t>
            </a:r>
          </a:p>
        </p:txBody>
      </p:sp>
    </p:spTree>
    <p:extLst>
      <p:ext uri="{BB962C8B-B14F-4D97-AF65-F5344CB8AC3E}">
        <p14:creationId xmlns:p14="http://schemas.microsoft.com/office/powerpoint/2010/main" val="130173002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2BB2A-59F0-4AC7-86D6-BF30612F23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971" y="160938"/>
            <a:ext cx="10515600" cy="442743"/>
          </a:xfrm>
        </p:spPr>
        <p:txBody>
          <a:bodyPr>
            <a:normAutofit/>
          </a:bodyPr>
          <a:lstStyle/>
          <a:p>
            <a:r>
              <a:rPr lang="en-US" sz="2400" dirty="0" err="1"/>
              <a:t>cfDNA</a:t>
            </a:r>
            <a:r>
              <a:rPr lang="en-US" sz="2400" dirty="0"/>
              <a:t>: 6CT ref vs CW13CT ref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86E97F64-9E2A-426D-8C95-8A8FEC3A1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6958" y="4021455"/>
            <a:ext cx="2562873" cy="2468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>
            <a:extLst>
              <a:ext uri="{FF2B5EF4-FFF2-40B4-BE49-F238E27FC236}">
                <a16:creationId xmlns:a16="http://schemas.microsoft.com/office/drawing/2014/main" id="{0559C82E-099E-4E30-9419-4E8E8581B3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6438" y="4021455"/>
            <a:ext cx="2525276" cy="2468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>
            <a:extLst>
              <a:ext uri="{FF2B5EF4-FFF2-40B4-BE49-F238E27FC236}">
                <a16:creationId xmlns:a16="http://schemas.microsoft.com/office/drawing/2014/main" id="{6CCEF030-BC10-4659-94CF-30E24A2D63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1661" y="1474470"/>
            <a:ext cx="2487679" cy="2468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>
            <a:extLst>
              <a:ext uri="{FF2B5EF4-FFF2-40B4-BE49-F238E27FC236}">
                <a16:creationId xmlns:a16="http://schemas.microsoft.com/office/drawing/2014/main" id="{4D04AC8E-E3B9-4DBB-9145-3AD800516B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6438" y="1474470"/>
            <a:ext cx="2525276" cy="2468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0" name="Picture 10">
            <a:extLst>
              <a:ext uri="{FF2B5EF4-FFF2-40B4-BE49-F238E27FC236}">
                <a16:creationId xmlns:a16="http://schemas.microsoft.com/office/drawing/2014/main" id="{807D2DEA-2859-4F73-8317-0B12CD3593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6097" y="1474470"/>
            <a:ext cx="2550341" cy="2468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2" name="Picture 12">
            <a:extLst>
              <a:ext uri="{FF2B5EF4-FFF2-40B4-BE49-F238E27FC236}">
                <a16:creationId xmlns:a16="http://schemas.microsoft.com/office/drawing/2014/main" id="{FE46C348-CEFD-4B56-99B6-8A3205A10B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6097" y="4021455"/>
            <a:ext cx="2550341" cy="2468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6" name="Picture 16">
            <a:extLst>
              <a:ext uri="{FF2B5EF4-FFF2-40B4-BE49-F238E27FC236}">
                <a16:creationId xmlns:a16="http://schemas.microsoft.com/office/drawing/2014/main" id="{712151E2-D4CA-4345-B402-C32C5E585D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71625"/>
            <a:ext cx="4478745" cy="5254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397823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2BB2A-59F0-4AC7-86D6-BF30612F23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971" y="160938"/>
            <a:ext cx="11442854" cy="839187"/>
          </a:xfrm>
        </p:spPr>
        <p:txBody>
          <a:bodyPr>
            <a:normAutofit/>
          </a:bodyPr>
          <a:lstStyle/>
          <a:p>
            <a:r>
              <a:rPr lang="en-US" sz="2400" dirty="0" err="1"/>
              <a:t>cfDNA</a:t>
            </a:r>
            <a:r>
              <a:rPr lang="en-US" sz="2400" dirty="0"/>
              <a:t>: 6CT ref (old </a:t>
            </a:r>
            <a:r>
              <a:rPr lang="en-US" sz="2400" dirty="0" err="1"/>
              <a:t>subsetting</a:t>
            </a:r>
            <a:r>
              <a:rPr lang="en-US" sz="2400" dirty="0"/>
              <a:t>) vs 6CT ref (new </a:t>
            </a:r>
            <a:r>
              <a:rPr lang="en-US" sz="2400" dirty="0" err="1"/>
              <a:t>subsetting</a:t>
            </a:r>
            <a:r>
              <a:rPr lang="en-US" sz="2400" dirty="0"/>
              <a:t>)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5A9EF7B5-1C82-4D2D-9E9F-CFF12223A4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1022" y="3911000"/>
            <a:ext cx="2812824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826377C4-72A7-4F86-B27B-3B4E96597A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3298" y="1134461"/>
            <a:ext cx="2764087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052D8826-F23A-489F-BAF2-303A7EF6E7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410" y="3911000"/>
            <a:ext cx="2805862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441EDFF2-8803-4FF9-884C-C86968BCA4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5716" y="1134461"/>
            <a:ext cx="2938148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6DD80C60-667E-42E6-B8D3-35861CF711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8360" y="1134461"/>
            <a:ext cx="2875486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>
            <a:extLst>
              <a:ext uri="{FF2B5EF4-FFF2-40B4-BE49-F238E27FC236}">
                <a16:creationId xmlns:a16="http://schemas.microsoft.com/office/drawing/2014/main" id="{8E0266EE-5C55-4A13-B307-770CEC272D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846" y="3953862"/>
            <a:ext cx="2882449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DA78C23-7963-4146-AAD5-C75001DBE6E1}"/>
              </a:ext>
            </a:extLst>
          </p:cNvPr>
          <p:cNvSpPr txBox="1"/>
          <p:nvPr/>
        </p:nvSpPr>
        <p:spPr>
          <a:xfrm>
            <a:off x="10459420" y="5276671"/>
            <a:ext cx="16954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Ignore scaling of x-axis! Should be *100</a:t>
            </a:r>
          </a:p>
        </p:txBody>
      </p:sp>
    </p:spTree>
    <p:extLst>
      <p:ext uri="{BB962C8B-B14F-4D97-AF65-F5344CB8AC3E}">
        <p14:creationId xmlns:p14="http://schemas.microsoft.com/office/powerpoint/2010/main" val="15649612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D60385-4B82-2D45-A7FF-D4BBC564DD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32F92C-4578-7D4D-B605-B303E499F6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628870" cy="4667250"/>
          </a:xfrm>
        </p:spPr>
        <p:txBody>
          <a:bodyPr>
            <a:no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Mn does not show a good performance in in-silico mixture and performs poorly in the real bulk-PBMC</a:t>
            </a:r>
          </a:p>
          <a:p>
            <a:pPr marL="0" indent="0">
              <a:buNone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We need to generate more specific DMR for some cell types(Mn, M0, M1, M2,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iDC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mDC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). </a:t>
            </a:r>
          </a:p>
          <a:p>
            <a:pPr marL="0" indent="0">
              <a:buNone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The current 13 cell types reference has 150 DMR for each cell type. Probably we need to take subset of those for the noisy ones.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As we discussed before, we may use the in-silico mixtures to generate an optimal reference for each cell type (training on the in-silico mixtures)</a:t>
            </a:r>
          </a:p>
          <a:p>
            <a:pPr marL="0" indent="0">
              <a:buNone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93213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497A46-E57A-C44B-8C1B-B9F2DC9301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3552" y="2490487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Whole Blood</a:t>
            </a:r>
          </a:p>
        </p:txBody>
      </p:sp>
    </p:spTree>
    <p:extLst>
      <p:ext uri="{BB962C8B-B14F-4D97-AF65-F5344CB8AC3E}">
        <p14:creationId xmlns:p14="http://schemas.microsoft.com/office/powerpoint/2010/main" val="28736017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805</TotalTime>
  <Words>1802</Words>
  <Application>Microsoft Macintosh PowerPoint</Application>
  <PresentationFormat>Widescreen</PresentationFormat>
  <Paragraphs>385</Paragraphs>
  <Slides>71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75" baseType="lpstr">
      <vt:lpstr>Arial</vt:lpstr>
      <vt:lpstr>Calibri</vt:lpstr>
      <vt:lpstr>Calibri Light</vt:lpstr>
      <vt:lpstr>Office Theme</vt:lpstr>
      <vt:lpstr>Diagnosis of 13 cell types reference</vt:lpstr>
      <vt:lpstr>Read counting using 13 cell type reference on bulk PBMC (yesterday’s slide)</vt:lpstr>
      <vt:lpstr>Performance of 6 cell types and 13 cell types reference (Absolute read counting)</vt:lpstr>
      <vt:lpstr>PowerPoint Presentation</vt:lpstr>
      <vt:lpstr>The 13 cell types Reference</vt:lpstr>
      <vt:lpstr>PowerPoint Presentation</vt:lpstr>
      <vt:lpstr>PowerPoint Presentation</vt:lpstr>
      <vt:lpstr>Summary</vt:lpstr>
      <vt:lpstr>Whole Blood</vt:lpstr>
      <vt:lpstr>CBC/Clin Flow</vt:lpstr>
      <vt:lpstr>CBC/Clin Flow</vt:lpstr>
      <vt:lpstr>CBC/CyTOF</vt:lpstr>
      <vt:lpstr>PowerPoint Presentation</vt:lpstr>
      <vt:lpstr>Accomando’s whole blood dataset</vt:lpstr>
      <vt:lpstr>PowerPoint Presentation</vt:lpstr>
      <vt:lpstr>Plan</vt:lpstr>
      <vt:lpstr>CBC/Clin Flow</vt:lpstr>
      <vt:lpstr>CBC/Clin Flow</vt:lpstr>
      <vt:lpstr>Raw Clin Flow</vt:lpstr>
      <vt:lpstr>CBC/CyTOF</vt:lpstr>
      <vt:lpstr>CBC/CyTOF</vt:lpstr>
      <vt:lpstr>CBC/CyTOF</vt:lpstr>
      <vt:lpstr>PowerPoint Presentation</vt:lpstr>
      <vt:lpstr>PowerPoint Presentation</vt:lpstr>
      <vt:lpstr>B cell=nb+cb</vt:lpstr>
      <vt:lpstr>PowerPoint Presentation</vt:lpstr>
      <vt:lpstr>PowerPoint Presentation</vt:lpstr>
      <vt:lpstr>Compartment-wise 13CT reference with top 150 DMRs on July 6 updated Healthy Whole Blood CBC/Clin Flow (absolute RC)</vt:lpstr>
      <vt:lpstr>Compartment-wise 13CT reference with top 150 DMRs on July 6 updated Healthy Whole Blood CBC/Clin Flow (normalized RC)</vt:lpstr>
      <vt:lpstr>Compartment-wise 13CT reference with top 150 DMRs on July 6 updated Healthy Whole Blood CyTOF (absolute RC)</vt:lpstr>
      <vt:lpstr>Compartment-wise 13CT reference with top 150 DMRs on July 6 updated Healthy Whole Blood CyTOF (normalized RC)</vt:lpstr>
      <vt:lpstr>Old 6CT reference on July 6 updated Healthy Whole Blood CBC/Clin Flow (absolute RC)</vt:lpstr>
      <vt:lpstr>Old 6CT reference on July 6 updated Healthy Whole Blood CBC/Clin Flow (normalized RC)</vt:lpstr>
      <vt:lpstr>Old 6CT reference on July 6 updated Healthy Whole Blood CyTOF (absolute RC)</vt:lpstr>
      <vt:lpstr>Old 6CT reference on July 6 updated Healthy Whole Blood CyTOF (normalized RC)</vt:lpstr>
      <vt:lpstr>Old 6CT vs CW13CT reference on July 6 updated Healthy Whole Blood (absolute RC)</vt:lpstr>
      <vt:lpstr>Old 6CT reference vs. Candace’s SM with CIBERSORTx on July 6 updated Healthy Whole Blood (absolute RC)</vt:lpstr>
      <vt:lpstr>CW13CT reference vs. Candace’s SM with CIBERSORTx on July 6 updated Healthy Whole Blood (absolute RC)</vt:lpstr>
      <vt:lpstr>Healthy cfDNA</vt:lpstr>
      <vt:lpstr>WB (previous result)</vt:lpstr>
      <vt:lpstr>PowerPoint Presentation</vt:lpstr>
      <vt:lpstr>WB (previous result)</vt:lpstr>
      <vt:lpstr>PowerPoint Presentation</vt:lpstr>
      <vt:lpstr>WB (previous result)</vt:lpstr>
      <vt:lpstr>PowerPoint Presentation</vt:lpstr>
      <vt:lpstr>Individual cell type correlation</vt:lpstr>
      <vt:lpstr>PowerPoint Presentation</vt:lpstr>
      <vt:lpstr>Individual cell type correlation</vt:lpstr>
      <vt:lpstr>13CT ref cfDNA vs WB</vt:lpstr>
      <vt:lpstr>6CT ref cfDNA vs WB</vt:lpstr>
      <vt:lpstr>CSx (with Candace’s SM) cfDNA vs WB</vt:lpstr>
      <vt:lpstr>Summary</vt:lpstr>
      <vt:lpstr>Whole blood RNA-seq deconvolution</vt:lpstr>
      <vt:lpstr>Overview</vt:lpstr>
      <vt:lpstr>PowerPoint Presentation</vt:lpstr>
      <vt:lpstr>PowerPoint Presentation</vt:lpstr>
      <vt:lpstr>Correlation of 13CT ref on WGBS with CSx on RNA-seq</vt:lpstr>
      <vt:lpstr>Individual cell type correlation</vt:lpstr>
      <vt:lpstr>WIP</vt:lpstr>
      <vt:lpstr>Supplementary</vt:lpstr>
      <vt:lpstr>PowerPoint Presentation</vt:lpstr>
      <vt:lpstr>cfDNA: 6CT ref with July 6 CBC/Clin Flow ground truth</vt:lpstr>
      <vt:lpstr>cfDNA: 6CT ref with July 6 CyTOF ground truth</vt:lpstr>
      <vt:lpstr>cfDNA: CW13CT ref with July 6 CBC/Clin Flow ground truth</vt:lpstr>
      <vt:lpstr>cfDNA: CW13CT ref with July 6 CyTOF ground truth</vt:lpstr>
      <vt:lpstr>cfDNA: Candace’s SM CSx with July 6 CBC/Clin Flow ground truth</vt:lpstr>
      <vt:lpstr>cfDNA: Candace’s SM CSx with July 6 CyTOF ground truth</vt:lpstr>
      <vt:lpstr>cfDNA: Candace’s SM CSx vs 6CT ref</vt:lpstr>
      <vt:lpstr>cfDNA: Candace’s SM CSx vs CW13CT ref</vt:lpstr>
      <vt:lpstr>cfDNA: 6CT ref vs CW13CT ref</vt:lpstr>
      <vt:lpstr>cfDNA: 6CT ref (old subsetting) vs 6CT ref (new subsetting)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Alahi, Irfan</dc:creator>
  <cp:lastModifiedBy>Alahi, Irfan</cp:lastModifiedBy>
  <cp:revision>350</cp:revision>
  <dcterms:created xsi:type="dcterms:W3CDTF">2021-07-06T21:45:06Z</dcterms:created>
  <dcterms:modified xsi:type="dcterms:W3CDTF">2021-07-26T22:20:22Z</dcterms:modified>
</cp:coreProperties>
</file>